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3"/>
  </p:sldMasterIdLst>
  <p:notesMasterIdLst>
    <p:notesMasterId r:id="rId6"/>
  </p:notesMasterIdLst>
  <p:sldIdLst>
    <p:sldId id="685" r:id="rId4"/>
    <p:sldId id="677" r:id="rId5"/>
    <p:sldId id="678" r:id="rId7"/>
    <p:sldId id="700" r:id="rId8"/>
    <p:sldId id="712" r:id="rId9"/>
    <p:sldId id="680" r:id="rId10"/>
    <p:sldId id="713" r:id="rId11"/>
    <p:sldId id="679" r:id="rId12"/>
    <p:sldId id="687" r:id="rId13"/>
    <p:sldId id="686" r:id="rId14"/>
    <p:sldId id="714" r:id="rId15"/>
    <p:sldId id="715" r:id="rId16"/>
    <p:sldId id="716" r:id="rId17"/>
    <p:sldId id="699" r:id="rId18"/>
    <p:sldId id="672" r:id="rId19"/>
    <p:sldId id="312" r:id="rId20"/>
  </p:sldIdLst>
  <p:sldSz cx="9144000" cy="5143500" type="screen16x9"/>
  <p:notesSz cx="6858000" cy="9144000"/>
  <p:defaultTex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5F86"/>
    <a:srgbClr val="53DA9D"/>
    <a:srgbClr val="FDD7CB"/>
    <a:srgbClr val="E7EDF2"/>
    <a:srgbClr val="E3EE3A"/>
    <a:srgbClr val="2FFCFA"/>
    <a:srgbClr val="EB0A16"/>
    <a:srgbClr val="E9EFF0"/>
    <a:srgbClr val="EC8E54"/>
    <a:srgbClr val="3900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02" autoAdjust="0"/>
    <p:restoredTop sz="88622" autoAdjust="0"/>
  </p:normalViewPr>
  <p:slideViewPr>
    <p:cSldViewPr>
      <p:cViewPr varScale="1">
        <p:scale>
          <a:sx n="126" d="100"/>
          <a:sy n="126" d="100"/>
        </p:scale>
        <p:origin x="1040" y="184"/>
      </p:cViewPr>
      <p:guideLst>
        <p:guide orient="horz" pos="1034"/>
        <p:guide pos="1968"/>
        <p:guide orient="horz" pos="808"/>
        <p:guide pos="1761"/>
        <p:guide pos="2016"/>
        <p:guide orient="horz" pos="2296"/>
        <p:guide orient="horz" pos="926"/>
        <p:guide pos="1872"/>
        <p:guide pos="2551"/>
        <p:guide orient="horz" pos="2090"/>
        <p:guide orient="horz" pos="163"/>
        <p:guide orient="horz" pos="2297"/>
        <p:guide pos="1687"/>
        <p:guide pos="1824"/>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p:cViewPr varScale="1">
        <p:scale>
          <a:sx n="58" d="100"/>
          <a:sy n="58" d="100"/>
        </p:scale>
        <p:origin x="2544" y="64"/>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7E24014-8EA1-994F-8E6A-6E76E7102387}" type="doc">
      <dgm:prSet loTypeId="urn:microsoft.com/office/officeart/2005/8/layout/process1" loCatId="" qsTypeId="urn:microsoft.com/office/officeart/2005/8/quickstyle/simple3" qsCatId="simple" csTypeId="urn:microsoft.com/office/officeart/2005/8/colors/accent0_1" csCatId="mainScheme" phldr="1"/>
      <dgm:spPr/>
    </dgm:pt>
    <dgm:pt modelId="{2D7631E5-4FB2-3049-89AD-FC8423D7EA16}">
      <dgm:prSet phldrT="[文本]"/>
      <dgm:spPr/>
      <dgm:t>
        <a:bodyPr/>
        <a:lstStyle/>
        <a:p>
          <a:r>
            <a:rPr lang="zh-CN" altLang="en-US"/>
            <a:t>无监督数据预训练</a:t>
          </a:r>
          <a:r>
            <a:rPr lang="en-US" altLang="zh-CN"/>
            <a:t>LM</a:t>
          </a:r>
          <a:endParaRPr lang="zh-CN" altLang="en-US"/>
        </a:p>
      </dgm:t>
    </dgm:pt>
    <dgm:pt modelId="{B581E5DA-83E4-8A45-8563-FEC30CF2621D}" cxnId="{885D64E4-BFBE-114E-B5BF-043ACC95776B}" type="parTrans">
      <dgm:prSet/>
      <dgm:spPr/>
      <dgm:t>
        <a:bodyPr/>
        <a:lstStyle/>
        <a:p>
          <a:endParaRPr lang="zh-CN" altLang="en-US"/>
        </a:p>
      </dgm:t>
    </dgm:pt>
    <dgm:pt modelId="{DA688262-EC3D-504D-BAD5-6F43900F6B58}" cxnId="{885D64E4-BFBE-114E-B5BF-043ACC95776B}" type="sibTrans">
      <dgm:prSet/>
      <dgm:spPr/>
      <dgm:t>
        <a:bodyPr/>
        <a:lstStyle/>
        <a:p>
          <a:endParaRPr lang="zh-CN" altLang="en-US"/>
        </a:p>
      </dgm:t>
    </dgm:pt>
    <dgm:pt modelId="{59F999EF-76C5-EC48-8986-B1FF0A8EE1DD}">
      <dgm:prSet phldrT="[文本]"/>
      <dgm:spPr/>
      <dgm:t>
        <a:bodyPr/>
        <a:lstStyle/>
        <a:p>
          <a:r>
            <a:rPr lang="zh-CN" altLang="en-US" dirty="0"/>
            <a:t>特定任务数据上精调</a:t>
          </a:r>
          <a:r>
            <a:rPr lang="en-US" altLang="zh-CN" dirty="0"/>
            <a:t>LM</a:t>
          </a:r>
          <a:endParaRPr lang="zh-CN" altLang="en-US" dirty="0"/>
        </a:p>
      </dgm:t>
    </dgm:pt>
    <dgm:pt modelId="{C79D4C9E-D1BF-D34B-8F62-B47CB16D0560}" cxnId="{275EBAFF-5089-0743-A8E2-C04A9D8CC204}" type="parTrans">
      <dgm:prSet/>
      <dgm:spPr/>
      <dgm:t>
        <a:bodyPr/>
        <a:lstStyle/>
        <a:p>
          <a:endParaRPr lang="zh-CN" altLang="en-US"/>
        </a:p>
      </dgm:t>
    </dgm:pt>
    <dgm:pt modelId="{B68BD67B-F8AB-1C4A-ADFD-DDD8A7070028}" cxnId="{275EBAFF-5089-0743-A8E2-C04A9D8CC204}" type="sibTrans">
      <dgm:prSet/>
      <dgm:spPr/>
      <dgm:t>
        <a:bodyPr/>
        <a:lstStyle/>
        <a:p>
          <a:endParaRPr lang="zh-CN" altLang="en-US"/>
        </a:p>
      </dgm:t>
    </dgm:pt>
    <dgm:pt modelId="{63D1E2BA-89A4-A24F-9E8A-7029B51815F6}">
      <dgm:prSet phldrT="[文本]"/>
      <dgm:spPr/>
      <dgm:t>
        <a:bodyPr/>
        <a:lstStyle/>
        <a:p>
          <a:r>
            <a:rPr lang="zh-CN" altLang="en-US"/>
            <a:t>任务标注数据精调模型（</a:t>
          </a:r>
          <a:r>
            <a:rPr lang="en-US" altLang="zh-CN"/>
            <a:t>LM</a:t>
          </a:r>
          <a:r>
            <a:rPr lang="zh-CN" altLang="en-US"/>
            <a:t>初始化）</a:t>
          </a:r>
        </a:p>
      </dgm:t>
    </dgm:pt>
    <dgm:pt modelId="{90AD982F-53CF-4F40-8071-7AC301C47A3A}" cxnId="{02D20C8D-7FE7-534D-A3AC-838E2A238A80}" type="parTrans">
      <dgm:prSet/>
      <dgm:spPr/>
      <dgm:t>
        <a:bodyPr/>
        <a:lstStyle/>
        <a:p>
          <a:endParaRPr lang="zh-CN" altLang="en-US"/>
        </a:p>
      </dgm:t>
    </dgm:pt>
    <dgm:pt modelId="{B7A5EF93-113A-F44A-8996-466DFF091AD1}" cxnId="{02D20C8D-7FE7-534D-A3AC-838E2A238A80}" type="sibTrans">
      <dgm:prSet/>
      <dgm:spPr/>
      <dgm:t>
        <a:bodyPr/>
        <a:lstStyle/>
        <a:p>
          <a:endParaRPr lang="zh-CN" altLang="en-US"/>
        </a:p>
      </dgm:t>
    </dgm:pt>
    <dgm:pt modelId="{E9BA735C-0C3B-5C4B-B602-684574FFA56E}" type="pres">
      <dgm:prSet presAssocID="{47E24014-8EA1-994F-8E6A-6E76E7102387}" presName="Name0" presStyleCnt="0">
        <dgm:presLayoutVars>
          <dgm:dir/>
          <dgm:resizeHandles val="exact"/>
        </dgm:presLayoutVars>
      </dgm:prSet>
      <dgm:spPr/>
    </dgm:pt>
    <dgm:pt modelId="{5C7EF34A-C500-1D46-9E1B-0E26502B28F0}" type="pres">
      <dgm:prSet presAssocID="{2D7631E5-4FB2-3049-89AD-FC8423D7EA16}" presName="node" presStyleLbl="node1" presStyleIdx="0" presStyleCnt="3">
        <dgm:presLayoutVars>
          <dgm:bulletEnabled val="1"/>
        </dgm:presLayoutVars>
      </dgm:prSet>
      <dgm:spPr/>
    </dgm:pt>
    <dgm:pt modelId="{78F3B933-C2FC-4C4D-8639-04D29F1F1865}" type="pres">
      <dgm:prSet presAssocID="{DA688262-EC3D-504D-BAD5-6F43900F6B58}" presName="sibTrans" presStyleLbl="sibTrans2D1" presStyleIdx="0" presStyleCnt="2"/>
      <dgm:spPr/>
    </dgm:pt>
    <dgm:pt modelId="{EB0E7B2B-61EC-4F46-A4BE-26966727B0B5}" type="pres">
      <dgm:prSet presAssocID="{DA688262-EC3D-504D-BAD5-6F43900F6B58}" presName="connectorText" presStyleLbl="sibTrans2D1" presStyleIdx="0" presStyleCnt="2"/>
      <dgm:spPr/>
    </dgm:pt>
    <dgm:pt modelId="{7C9F7C85-435A-034C-A147-814240D002ED}" type="pres">
      <dgm:prSet presAssocID="{59F999EF-76C5-EC48-8986-B1FF0A8EE1DD}" presName="node" presStyleLbl="node1" presStyleIdx="1" presStyleCnt="3">
        <dgm:presLayoutVars>
          <dgm:bulletEnabled val="1"/>
        </dgm:presLayoutVars>
      </dgm:prSet>
      <dgm:spPr/>
    </dgm:pt>
    <dgm:pt modelId="{2A86AF86-303F-CC4C-B60A-609235949B5B}" type="pres">
      <dgm:prSet presAssocID="{B68BD67B-F8AB-1C4A-ADFD-DDD8A7070028}" presName="sibTrans" presStyleLbl="sibTrans2D1" presStyleIdx="1" presStyleCnt="2"/>
      <dgm:spPr/>
    </dgm:pt>
    <dgm:pt modelId="{B4F41DB5-1788-094B-A0BC-394D692755EC}" type="pres">
      <dgm:prSet presAssocID="{B68BD67B-F8AB-1C4A-ADFD-DDD8A7070028}" presName="connectorText" presStyleLbl="sibTrans2D1" presStyleIdx="1" presStyleCnt="2"/>
      <dgm:spPr/>
    </dgm:pt>
    <dgm:pt modelId="{816BE894-7E94-6A47-AD01-8BEBD3628FC0}" type="pres">
      <dgm:prSet presAssocID="{63D1E2BA-89A4-A24F-9E8A-7029B51815F6}" presName="node" presStyleLbl="node1" presStyleIdx="2" presStyleCnt="3">
        <dgm:presLayoutVars>
          <dgm:bulletEnabled val="1"/>
        </dgm:presLayoutVars>
      </dgm:prSet>
      <dgm:spPr/>
    </dgm:pt>
  </dgm:ptLst>
  <dgm:cxnLst>
    <dgm:cxn modelId="{70FB4813-5659-CE4A-A4B4-E19BB225DE7A}" type="presOf" srcId="{47E24014-8EA1-994F-8E6A-6E76E7102387}" destId="{E9BA735C-0C3B-5C4B-B602-684574FFA56E}" srcOrd="0" destOrd="0" presId="urn:microsoft.com/office/officeart/2005/8/layout/process1"/>
    <dgm:cxn modelId="{24B6FE20-A767-3E47-81B9-7F185184CEB3}" type="presOf" srcId="{63D1E2BA-89A4-A24F-9E8A-7029B51815F6}" destId="{816BE894-7E94-6A47-AD01-8BEBD3628FC0}" srcOrd="0" destOrd="0" presId="urn:microsoft.com/office/officeart/2005/8/layout/process1"/>
    <dgm:cxn modelId="{F8AE7574-BAF5-774E-86AF-E3F4693C6831}" type="presOf" srcId="{B68BD67B-F8AB-1C4A-ADFD-DDD8A7070028}" destId="{B4F41DB5-1788-094B-A0BC-394D692755EC}" srcOrd="1" destOrd="0" presId="urn:microsoft.com/office/officeart/2005/8/layout/process1"/>
    <dgm:cxn modelId="{3E43F685-8334-E34E-8555-9429E9566916}" type="presOf" srcId="{59F999EF-76C5-EC48-8986-B1FF0A8EE1DD}" destId="{7C9F7C85-435A-034C-A147-814240D002ED}" srcOrd="0" destOrd="0" presId="urn:microsoft.com/office/officeart/2005/8/layout/process1"/>
    <dgm:cxn modelId="{37F20187-3FBC-B748-9930-39C77CCDEB17}" type="presOf" srcId="{B68BD67B-F8AB-1C4A-ADFD-DDD8A7070028}" destId="{2A86AF86-303F-CC4C-B60A-609235949B5B}" srcOrd="0" destOrd="0" presId="urn:microsoft.com/office/officeart/2005/8/layout/process1"/>
    <dgm:cxn modelId="{02D20C8D-7FE7-534D-A3AC-838E2A238A80}" srcId="{47E24014-8EA1-994F-8E6A-6E76E7102387}" destId="{63D1E2BA-89A4-A24F-9E8A-7029B51815F6}" srcOrd="2" destOrd="0" parTransId="{90AD982F-53CF-4F40-8071-7AC301C47A3A}" sibTransId="{B7A5EF93-113A-F44A-8996-466DFF091AD1}"/>
    <dgm:cxn modelId="{58B3AABA-B4BF-3248-AE86-4DA81C3F11C1}" type="presOf" srcId="{DA688262-EC3D-504D-BAD5-6F43900F6B58}" destId="{78F3B933-C2FC-4C4D-8639-04D29F1F1865}" srcOrd="0" destOrd="0" presId="urn:microsoft.com/office/officeart/2005/8/layout/process1"/>
    <dgm:cxn modelId="{544EF2DF-4638-D045-B496-7356D6B9EB89}" type="presOf" srcId="{2D7631E5-4FB2-3049-89AD-FC8423D7EA16}" destId="{5C7EF34A-C500-1D46-9E1B-0E26502B28F0}" srcOrd="0" destOrd="0" presId="urn:microsoft.com/office/officeart/2005/8/layout/process1"/>
    <dgm:cxn modelId="{885D64E4-BFBE-114E-B5BF-043ACC95776B}" srcId="{47E24014-8EA1-994F-8E6A-6E76E7102387}" destId="{2D7631E5-4FB2-3049-89AD-FC8423D7EA16}" srcOrd="0" destOrd="0" parTransId="{B581E5DA-83E4-8A45-8563-FEC30CF2621D}" sibTransId="{DA688262-EC3D-504D-BAD5-6F43900F6B58}"/>
    <dgm:cxn modelId="{FDD930FC-6237-584B-A70D-E04C35C0E80A}" type="presOf" srcId="{DA688262-EC3D-504D-BAD5-6F43900F6B58}" destId="{EB0E7B2B-61EC-4F46-A4BE-26966727B0B5}" srcOrd="1" destOrd="0" presId="urn:microsoft.com/office/officeart/2005/8/layout/process1"/>
    <dgm:cxn modelId="{275EBAFF-5089-0743-A8E2-C04A9D8CC204}" srcId="{47E24014-8EA1-994F-8E6A-6E76E7102387}" destId="{59F999EF-76C5-EC48-8986-B1FF0A8EE1DD}" srcOrd="1" destOrd="0" parTransId="{C79D4C9E-D1BF-D34B-8F62-B47CB16D0560}" sibTransId="{B68BD67B-F8AB-1C4A-ADFD-DDD8A7070028}"/>
    <dgm:cxn modelId="{E35D1E49-E055-D744-BF15-DDF0AF01E8C0}" type="presParOf" srcId="{E9BA735C-0C3B-5C4B-B602-684574FFA56E}" destId="{5C7EF34A-C500-1D46-9E1B-0E26502B28F0}" srcOrd="0" destOrd="0" presId="urn:microsoft.com/office/officeart/2005/8/layout/process1"/>
    <dgm:cxn modelId="{13CE0043-A786-124C-8875-918096FC9AE5}" type="presParOf" srcId="{E9BA735C-0C3B-5C4B-B602-684574FFA56E}" destId="{78F3B933-C2FC-4C4D-8639-04D29F1F1865}" srcOrd="1" destOrd="0" presId="urn:microsoft.com/office/officeart/2005/8/layout/process1"/>
    <dgm:cxn modelId="{FD3BA269-C0AE-E340-BC3E-3CCF72EB5535}" type="presParOf" srcId="{78F3B933-C2FC-4C4D-8639-04D29F1F1865}" destId="{EB0E7B2B-61EC-4F46-A4BE-26966727B0B5}" srcOrd="0" destOrd="0" presId="urn:microsoft.com/office/officeart/2005/8/layout/process1"/>
    <dgm:cxn modelId="{0250788A-54C7-184D-B3CD-00AE83B86C86}" type="presParOf" srcId="{E9BA735C-0C3B-5C4B-B602-684574FFA56E}" destId="{7C9F7C85-435A-034C-A147-814240D002ED}" srcOrd="2" destOrd="0" presId="urn:microsoft.com/office/officeart/2005/8/layout/process1"/>
    <dgm:cxn modelId="{186FDAED-ADAD-464D-852F-B71106035274}" type="presParOf" srcId="{E9BA735C-0C3B-5C4B-B602-684574FFA56E}" destId="{2A86AF86-303F-CC4C-B60A-609235949B5B}" srcOrd="3" destOrd="0" presId="urn:microsoft.com/office/officeart/2005/8/layout/process1"/>
    <dgm:cxn modelId="{E37E6105-16BB-CB40-9646-C0AF4E6C331E}" type="presParOf" srcId="{2A86AF86-303F-CC4C-B60A-609235949B5B}" destId="{B4F41DB5-1788-094B-A0BC-394D692755EC}" srcOrd="0" destOrd="0" presId="urn:microsoft.com/office/officeart/2005/8/layout/process1"/>
    <dgm:cxn modelId="{E8E9B956-DBC7-4F44-AC8F-C703AB3A9BAC}" type="presParOf" srcId="{E9BA735C-0C3B-5C4B-B602-684574FFA56E}" destId="{816BE894-7E94-6A47-AD01-8BEBD3628FC0}" srcOrd="4"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7EF34A-C500-1D46-9E1B-0E26502B28F0}">
      <dsp:nvSpPr>
        <dsp:cNvPr id="0" name=""/>
        <dsp:cNvSpPr/>
      </dsp:nvSpPr>
      <dsp:spPr>
        <a:xfrm>
          <a:off x="4746" y="0"/>
          <a:ext cx="1418565" cy="1227455"/>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zh-CN" altLang="en-US" sz="1700" kern="1200"/>
            <a:t>无监督数据预训练</a:t>
          </a:r>
          <a:r>
            <a:rPr lang="en-US" altLang="zh-CN" sz="1700" kern="1200"/>
            <a:t>LM</a:t>
          </a:r>
          <a:endParaRPr lang="zh-CN" altLang="en-US" sz="1700" kern="1200"/>
        </a:p>
      </dsp:txBody>
      <dsp:txXfrm>
        <a:off x="40697" y="35951"/>
        <a:ext cx="1346663" cy="1155553"/>
      </dsp:txXfrm>
    </dsp:sp>
    <dsp:sp modelId="{78F3B933-C2FC-4C4D-8639-04D29F1F1865}">
      <dsp:nvSpPr>
        <dsp:cNvPr id="0" name=""/>
        <dsp:cNvSpPr/>
      </dsp:nvSpPr>
      <dsp:spPr>
        <a:xfrm>
          <a:off x="1565167" y="437825"/>
          <a:ext cx="300735" cy="351804"/>
        </a:xfrm>
        <a:prstGeom prst="rightArrow">
          <a:avLst>
            <a:gd name="adj1" fmla="val 60000"/>
            <a:gd name="adj2" fmla="val 50000"/>
          </a:avLst>
        </a:prstGeom>
        <a:gradFill rotWithShape="0">
          <a:gsLst>
            <a:gs pos="0">
              <a:schemeClr val="dk1">
                <a:tint val="60000"/>
                <a:hueOff val="0"/>
                <a:satOff val="0"/>
                <a:lumOff val="0"/>
                <a:alphaOff val="0"/>
                <a:tint val="50000"/>
                <a:satMod val="300000"/>
              </a:schemeClr>
            </a:gs>
            <a:gs pos="35000">
              <a:schemeClr val="dk1">
                <a:tint val="60000"/>
                <a:hueOff val="0"/>
                <a:satOff val="0"/>
                <a:lumOff val="0"/>
                <a:alphaOff val="0"/>
                <a:tint val="37000"/>
                <a:satMod val="300000"/>
              </a:schemeClr>
            </a:gs>
            <a:gs pos="100000">
              <a:schemeClr val="dk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a:off x="1565167" y="508186"/>
        <a:ext cx="210515" cy="211082"/>
      </dsp:txXfrm>
    </dsp:sp>
    <dsp:sp modelId="{7C9F7C85-435A-034C-A147-814240D002ED}">
      <dsp:nvSpPr>
        <dsp:cNvPr id="0" name=""/>
        <dsp:cNvSpPr/>
      </dsp:nvSpPr>
      <dsp:spPr>
        <a:xfrm>
          <a:off x="1990737" y="0"/>
          <a:ext cx="1418565" cy="1227455"/>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zh-CN" altLang="en-US" sz="1700" kern="1200" dirty="0"/>
            <a:t>特定任务数据上精调</a:t>
          </a:r>
          <a:r>
            <a:rPr lang="en-US" altLang="zh-CN" sz="1700" kern="1200" dirty="0"/>
            <a:t>LM</a:t>
          </a:r>
          <a:endParaRPr lang="zh-CN" altLang="en-US" sz="1700" kern="1200" dirty="0"/>
        </a:p>
      </dsp:txBody>
      <dsp:txXfrm>
        <a:off x="2026688" y="35951"/>
        <a:ext cx="1346663" cy="1155553"/>
      </dsp:txXfrm>
    </dsp:sp>
    <dsp:sp modelId="{2A86AF86-303F-CC4C-B60A-609235949B5B}">
      <dsp:nvSpPr>
        <dsp:cNvPr id="0" name=""/>
        <dsp:cNvSpPr/>
      </dsp:nvSpPr>
      <dsp:spPr>
        <a:xfrm>
          <a:off x="3551159" y="437825"/>
          <a:ext cx="300735" cy="351804"/>
        </a:xfrm>
        <a:prstGeom prst="rightArrow">
          <a:avLst>
            <a:gd name="adj1" fmla="val 60000"/>
            <a:gd name="adj2" fmla="val 50000"/>
          </a:avLst>
        </a:prstGeom>
        <a:gradFill rotWithShape="0">
          <a:gsLst>
            <a:gs pos="0">
              <a:schemeClr val="dk1">
                <a:tint val="60000"/>
                <a:hueOff val="0"/>
                <a:satOff val="0"/>
                <a:lumOff val="0"/>
                <a:alphaOff val="0"/>
                <a:tint val="50000"/>
                <a:satMod val="300000"/>
              </a:schemeClr>
            </a:gs>
            <a:gs pos="35000">
              <a:schemeClr val="dk1">
                <a:tint val="60000"/>
                <a:hueOff val="0"/>
                <a:satOff val="0"/>
                <a:lumOff val="0"/>
                <a:alphaOff val="0"/>
                <a:tint val="37000"/>
                <a:satMod val="300000"/>
              </a:schemeClr>
            </a:gs>
            <a:gs pos="100000">
              <a:schemeClr val="dk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a:off x="3551159" y="508186"/>
        <a:ext cx="210515" cy="211082"/>
      </dsp:txXfrm>
    </dsp:sp>
    <dsp:sp modelId="{816BE894-7E94-6A47-AD01-8BEBD3628FC0}">
      <dsp:nvSpPr>
        <dsp:cNvPr id="0" name=""/>
        <dsp:cNvSpPr/>
      </dsp:nvSpPr>
      <dsp:spPr>
        <a:xfrm>
          <a:off x="3976728" y="0"/>
          <a:ext cx="1418565" cy="1227455"/>
        </a:xfrm>
        <a:prstGeom prst="roundRect">
          <a:avLst>
            <a:gd name="adj" fmla="val 1000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zh-CN" altLang="en-US" sz="1700" kern="1200"/>
            <a:t>任务标注数据精调模型（</a:t>
          </a:r>
          <a:r>
            <a:rPr lang="en-US" altLang="zh-CN" sz="1700" kern="1200"/>
            <a:t>LM</a:t>
          </a:r>
          <a:r>
            <a:rPr lang="zh-CN" altLang="en-US" sz="1700" kern="1200"/>
            <a:t>初始化）</a:t>
          </a:r>
        </a:p>
      </dsp:txBody>
      <dsp:txXfrm>
        <a:off x="4012679" y="35951"/>
        <a:ext cx="1346663" cy="115555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E21DBB-493F-45FC-B516-95691ED05B89}" type="datetimeFigureOut">
              <a:rPr lang="en-US" smtClean="0"/>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024DA6-3CD8-4762-9CE8-B1DCA4D27621}"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800" algn="l" defTabSz="913765" rtl="0" eaLnBrk="1" latinLnBrk="0" hangingPunct="1">
      <a:defRPr sz="1200" kern="1200">
        <a:solidFill>
          <a:schemeClr val="tx1"/>
        </a:solidFill>
        <a:latin typeface="+mn-lt"/>
        <a:ea typeface="+mn-ea"/>
        <a:cs typeface="+mn-cs"/>
      </a:defRPr>
    </a:lvl5pPr>
    <a:lvl6pPr marL="2286000" algn="l" defTabSz="913765" rtl="0" eaLnBrk="1" latinLnBrk="0" hangingPunct="1">
      <a:defRPr sz="1200" kern="1200">
        <a:solidFill>
          <a:schemeClr val="tx1"/>
        </a:solidFill>
        <a:latin typeface="+mn-lt"/>
        <a:ea typeface="+mn-ea"/>
        <a:cs typeface="+mn-cs"/>
      </a:defRPr>
    </a:lvl6pPr>
    <a:lvl7pPr marL="2743200" algn="l" defTabSz="913765" rtl="0" eaLnBrk="1" latinLnBrk="0" hangingPunct="1">
      <a:defRPr sz="1200" kern="1200">
        <a:solidFill>
          <a:schemeClr val="tx1"/>
        </a:solidFill>
        <a:latin typeface="+mn-lt"/>
        <a:ea typeface="+mn-ea"/>
        <a:cs typeface="+mn-cs"/>
      </a:defRPr>
    </a:lvl7pPr>
    <a:lvl8pPr marL="3200400" algn="l" defTabSz="913765" rtl="0" eaLnBrk="1" latinLnBrk="0" hangingPunct="1">
      <a:defRPr sz="1200" kern="1200">
        <a:solidFill>
          <a:schemeClr val="tx1"/>
        </a:solidFill>
        <a:latin typeface="+mn-lt"/>
        <a:ea typeface="+mn-ea"/>
        <a:cs typeface="+mn-cs"/>
      </a:defRPr>
    </a:lvl8pPr>
    <a:lvl9pPr marL="3657600"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024DA6-3CD8-4762-9CE8-B1DCA4D27621}" type="slidenum">
              <a:rPr lang="en-US" smtClean="0"/>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024DA6-3CD8-4762-9CE8-B1DCA4D27621}" type="slidenum">
              <a:rPr lang="en-US" smtClean="0"/>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024DA6-3CD8-4762-9CE8-B1DCA4D27621}"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0375" y="3146981"/>
            <a:ext cx="8237540" cy="1151229"/>
          </a:xfrm>
        </p:spPr>
        <p:txBody>
          <a:bodyPr>
            <a:normAutofit/>
          </a:bodyPr>
          <a:lstStyle>
            <a:lvl1pPr marL="0" indent="0" algn="l">
              <a:buNone/>
              <a:defRPr sz="18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dirty="0"/>
          </a:p>
        </p:txBody>
      </p:sp>
      <p:sp>
        <p:nvSpPr>
          <p:cNvPr id="7" name="Title Placeholder 1"/>
          <p:cNvSpPr>
            <a:spLocks noGrp="1"/>
          </p:cNvSpPr>
          <p:nvPr>
            <p:ph type="title" hasCustomPrompt="1"/>
          </p:nvPr>
        </p:nvSpPr>
        <p:spPr>
          <a:xfrm>
            <a:off x="460380" y="361510"/>
            <a:ext cx="8237539" cy="2716364"/>
          </a:xfrm>
          <a:prstGeom prst="rect">
            <a:avLst/>
          </a:prstGeom>
        </p:spPr>
        <p:txBody>
          <a:bodyPr rtlCol="0" anchor="b">
            <a:noAutofit/>
          </a:bodyPr>
          <a:lstStyle>
            <a:lvl1pPr>
              <a:defRPr sz="3200" spc="0"/>
            </a:lvl1pPr>
          </a:lstStyle>
          <a:p>
            <a:r>
              <a:rPr lang="en-US" dirty="0"/>
              <a:t>CLICK TO EDIT MASTER TITLE STYLE</a:t>
            </a:r>
            <a:endParaRPr lang="en-AU" dirty="0"/>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0375" y="3146981"/>
            <a:ext cx="8237540" cy="1151229"/>
          </a:xfrm>
          <a:prstGeom prst="rect">
            <a:avLst/>
          </a:prstGeom>
        </p:spPr>
        <p:txBody>
          <a:bodyPr>
            <a:normAutofit/>
          </a:bodyPr>
          <a:lstStyle>
            <a:lvl1pPr marL="0" indent="0" algn="l">
              <a:buNone/>
              <a:defRPr sz="18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dirty="0"/>
          </a:p>
        </p:txBody>
      </p:sp>
      <p:sp>
        <p:nvSpPr>
          <p:cNvPr id="7" name="Title Placeholder 1"/>
          <p:cNvSpPr>
            <a:spLocks noGrp="1"/>
          </p:cNvSpPr>
          <p:nvPr>
            <p:ph type="title"/>
          </p:nvPr>
        </p:nvSpPr>
        <p:spPr>
          <a:xfrm>
            <a:off x="460380" y="361510"/>
            <a:ext cx="8237539" cy="2716364"/>
          </a:xfrm>
          <a:prstGeom prst="rect">
            <a:avLst/>
          </a:prstGeom>
        </p:spPr>
        <p:txBody>
          <a:bodyPr rtlCol="0" anchor="b">
            <a:noAutofit/>
          </a:bodyPr>
          <a:lstStyle>
            <a:lvl1pPr>
              <a:defRPr sz="4400" spc="-150"/>
            </a:lvl1pPr>
          </a:lstStyle>
          <a:p>
            <a:r>
              <a:rPr lang="en-US"/>
              <a:t>Click to edit Master title style</a:t>
            </a:r>
            <a:endParaRPr lang="en-AU" dirty="0"/>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05981"/>
            <a:ext cx="8229600" cy="424958"/>
          </a:xfrm>
          <a:prstGeom prst="rect">
            <a:avLst/>
          </a:prstGeom>
        </p:spPr>
        <p:txBody>
          <a:bodyPr/>
          <a:lstStyle/>
          <a:p>
            <a:r>
              <a:rPr lang="en-US"/>
              <a:t>Click to edit Master title style</a:t>
            </a:r>
            <a:endParaRPr lang="en-AU"/>
          </a:p>
        </p:txBody>
      </p:sp>
      <p:sp>
        <p:nvSpPr>
          <p:cNvPr id="3" name="Content Placeholder 2"/>
          <p:cNvSpPr>
            <a:spLocks noGrp="1"/>
          </p:cNvSpPr>
          <p:nvPr>
            <p:ph idx="1"/>
          </p:nvPr>
        </p:nvSpPr>
        <p:spPr>
          <a:xfrm>
            <a:off x="457200" y="801015"/>
            <a:ext cx="8229600" cy="3793608"/>
          </a:xfrm>
          <a:prstGeom prst="rect">
            <a:avLst/>
          </a:prstGeo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AU"/>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9"/>
            <a:ext cx="7772400" cy="1021556"/>
          </a:xfrm>
          <a:prstGeom prst="rect">
            <a:avLst/>
          </a:prstGeom>
        </p:spPr>
        <p:txBody>
          <a:bodyPr anchor="t"/>
          <a:lstStyle>
            <a:lvl1pPr algn="l">
              <a:defRPr sz="4000" b="1" cap="none" spc="-150"/>
            </a:lvl1pPr>
          </a:lstStyle>
          <a:p>
            <a:r>
              <a:rPr lang="en-US"/>
              <a:t>Click to edit Master title style</a:t>
            </a:r>
            <a:endParaRPr lang="en-AU" dirty="0"/>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uge Chapter Head">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285750" y="2648619"/>
            <a:ext cx="7639050" cy="1502236"/>
          </a:xfrm>
          <a:prstGeom prst="rect">
            <a:avLst/>
          </a:prstGeom>
        </p:spPr>
        <p:txBody>
          <a:bodyPr rtlCol="0" anchor="b">
            <a:noAutofit/>
          </a:bodyPr>
          <a:lstStyle>
            <a:lvl1pPr algn="r">
              <a:lnSpc>
                <a:spcPts val="7600"/>
              </a:lnSpc>
              <a:defRPr sz="3600" spc="0" baseline="0">
                <a:solidFill>
                  <a:schemeClr val="tx2"/>
                </a:solidFill>
              </a:defRPr>
            </a:lvl1pPr>
          </a:lstStyle>
          <a:p>
            <a:r>
              <a:rPr lang="en-US" dirty="0"/>
              <a:t>CLICK TO EDIT MASTER TITLE STYLE</a:t>
            </a:r>
            <a:endParaRPr lang="en-AU" dirty="0"/>
          </a:p>
        </p:txBody>
      </p:sp>
      <p:pic>
        <p:nvPicPr>
          <p:cNvPr id="3" name="Picture 2" descr="bb_arrow.png"/>
          <p:cNvPicPr>
            <a:picLocks noChangeAspect="1"/>
          </p:cNvPicPr>
          <p:nvPr/>
        </p:nvPicPr>
        <p:blipFill>
          <a:blip r:embed="rId2" cstate="print"/>
          <a:stretch>
            <a:fillRect/>
          </a:stretch>
        </p:blipFill>
        <p:spPr>
          <a:xfrm flipH="1">
            <a:off x="8088630" y="3718467"/>
            <a:ext cx="201168" cy="18973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endParaRPr lang="en-AU" dirty="0"/>
          </a:p>
        </p:txBody>
      </p:sp>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AU" dirty="0"/>
          </a:p>
        </p:txBody>
      </p:sp>
      <p:pic>
        <p:nvPicPr>
          <p:cNvPr id="4" name="Picture 3" descr="bb_arrow.png"/>
          <p:cNvPicPr>
            <a:picLocks noChangeAspect="1"/>
          </p:cNvPicPr>
          <p:nvPr/>
        </p:nvPicPr>
        <p:blipFill>
          <a:blip r:embed="rId2" cstate="print"/>
          <a:stretch>
            <a:fillRect/>
          </a:stretch>
        </p:blipFill>
        <p:spPr>
          <a:xfrm>
            <a:off x="563880" y="610649"/>
            <a:ext cx="201168" cy="18973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3305179"/>
            <a:ext cx="7772400" cy="1021556"/>
          </a:xfrm>
        </p:spPr>
        <p:txBody>
          <a:bodyPr anchor="t"/>
          <a:lstStyle>
            <a:lvl1pPr algn="l">
              <a:defRPr sz="3600" b="1" cap="none" spc="0"/>
            </a:lvl1pPr>
          </a:lstStyle>
          <a:p>
            <a:r>
              <a:rPr lang="en-US" dirty="0"/>
              <a:t>CLICK TO EDIT MASTER 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pic>
        <p:nvPicPr>
          <p:cNvPr id="4" name="Picture 3" descr="bb_arrow.png"/>
          <p:cNvPicPr>
            <a:picLocks noChangeAspect="1"/>
          </p:cNvPicPr>
          <p:nvPr/>
        </p:nvPicPr>
        <p:blipFill>
          <a:blip r:embed="rId2" cstate="print"/>
          <a:stretch>
            <a:fillRect/>
          </a:stretch>
        </p:blipFill>
        <p:spPr>
          <a:xfrm>
            <a:off x="463296" y="3461007"/>
            <a:ext cx="201168" cy="18973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endParaRPr lang="en-AU" dirty="0"/>
          </a:p>
        </p:txBody>
      </p:sp>
      <p:sp>
        <p:nvSpPr>
          <p:cNvPr id="3" name="Content Placeholder 2"/>
          <p:cNvSpPr>
            <a:spLocks noGrp="1"/>
          </p:cNvSpPr>
          <p:nvPr>
            <p:ph sz="half" idx="1"/>
          </p:nvPr>
        </p:nvSpPr>
        <p:spPr>
          <a:xfrm>
            <a:off x="457200" y="1200154"/>
            <a:ext cx="4038600" cy="3394472"/>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AU"/>
          </a:p>
        </p:txBody>
      </p:sp>
      <p:sp>
        <p:nvSpPr>
          <p:cNvPr id="4" name="Content Placeholder 3"/>
          <p:cNvSpPr>
            <a:spLocks noGrp="1"/>
          </p:cNvSpPr>
          <p:nvPr>
            <p:ph sz="half" idx="2"/>
          </p:nvPr>
        </p:nvSpPr>
        <p:spPr>
          <a:xfrm>
            <a:off x="4648200" y="1200154"/>
            <a:ext cx="4038600" cy="3394472"/>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AU"/>
          </a:p>
        </p:txBody>
      </p:sp>
      <p:pic>
        <p:nvPicPr>
          <p:cNvPr id="5" name="Picture 4" descr="bb_arrow.png"/>
          <p:cNvPicPr>
            <a:picLocks noChangeAspect="1"/>
          </p:cNvPicPr>
          <p:nvPr/>
        </p:nvPicPr>
        <p:blipFill>
          <a:blip r:embed="rId2" cstate="print"/>
          <a:stretch>
            <a:fillRect/>
          </a:stretch>
        </p:blipFill>
        <p:spPr>
          <a:xfrm>
            <a:off x="563880" y="610649"/>
            <a:ext cx="201168" cy="18973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EDIT MASTER TITLE STYLE</a:t>
            </a:r>
            <a:endParaRPr lang="en-AU" dirty="0"/>
          </a:p>
        </p:txBody>
      </p:sp>
      <p:sp>
        <p:nvSpPr>
          <p:cNvPr id="3" name="Text Placeholder 2"/>
          <p:cNvSpPr>
            <a:spLocks noGrp="1"/>
          </p:cNvSpPr>
          <p:nvPr>
            <p:ph type="body" idx="1"/>
          </p:nvPr>
        </p:nvSpPr>
        <p:spPr>
          <a:xfrm>
            <a:off x="457200" y="965599"/>
            <a:ext cx="4040188" cy="47982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457200" y="1445419"/>
            <a:ext cx="4040188"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AU"/>
          </a:p>
        </p:txBody>
      </p:sp>
      <p:sp>
        <p:nvSpPr>
          <p:cNvPr id="5" name="Text Placeholder 4"/>
          <p:cNvSpPr>
            <a:spLocks noGrp="1"/>
          </p:cNvSpPr>
          <p:nvPr>
            <p:ph type="body" sz="quarter" idx="3"/>
          </p:nvPr>
        </p:nvSpPr>
        <p:spPr>
          <a:xfrm>
            <a:off x="4645031" y="965599"/>
            <a:ext cx="4041775" cy="47982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4645031" y="1445419"/>
            <a:ext cx="4041775"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AU"/>
          </a:p>
        </p:txBody>
      </p:sp>
      <p:pic>
        <p:nvPicPr>
          <p:cNvPr id="7" name="Picture 6" descr="bb_arrow.png"/>
          <p:cNvPicPr>
            <a:picLocks noChangeAspect="1"/>
          </p:cNvPicPr>
          <p:nvPr/>
        </p:nvPicPr>
        <p:blipFill>
          <a:blip r:embed="rId2" cstate="print"/>
          <a:stretch>
            <a:fillRect/>
          </a:stretch>
        </p:blipFill>
        <p:spPr>
          <a:xfrm>
            <a:off x="563880" y="610649"/>
            <a:ext cx="201168" cy="18973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endParaRPr lang="en-AU" dirty="0"/>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p:nvPr userDrawn="1"/>
        </p:nvSpPr>
        <p:spPr>
          <a:xfrm flipH="1">
            <a:off x="-7374" y="-19049"/>
            <a:ext cx="2057400" cy="5162550"/>
          </a:xfrm>
          <a:prstGeom prst="rect">
            <a:avLst/>
          </a:prstGeom>
          <a:solidFill>
            <a:srgbClr val="E7EDF2"/>
          </a:solidFill>
          <a:ln w="12700"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bg2">
                  <a:lumMod val="95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04851" y="470395"/>
            <a:ext cx="2703516" cy="783236"/>
          </a:xfrm>
        </p:spPr>
        <p:txBody>
          <a:bodyPr anchor="ctr"/>
          <a:lstStyle>
            <a:lvl1pPr algn="l">
              <a:defRPr sz="2000" b="1"/>
            </a:lvl1pPr>
          </a:lstStyle>
          <a:p>
            <a:r>
              <a:rPr lang="en-US" dirty="0"/>
              <a:t>CLICK TO EDIT MASTER TITLE STYLE</a:t>
            </a:r>
            <a:endParaRPr lang="en-AU" dirty="0"/>
          </a:p>
        </p:txBody>
      </p:sp>
      <p:sp>
        <p:nvSpPr>
          <p:cNvPr id="3" name="Content Placeholder 2"/>
          <p:cNvSpPr>
            <a:spLocks noGrp="1"/>
          </p:cNvSpPr>
          <p:nvPr>
            <p:ph idx="1"/>
          </p:nvPr>
        </p:nvSpPr>
        <p:spPr>
          <a:xfrm>
            <a:off x="3738756" y="470039"/>
            <a:ext cx="4593838" cy="3945065"/>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AU"/>
          </a:p>
        </p:txBody>
      </p:sp>
      <p:sp>
        <p:nvSpPr>
          <p:cNvPr id="4" name="Text Placeholder 3"/>
          <p:cNvSpPr>
            <a:spLocks noGrp="1"/>
          </p:cNvSpPr>
          <p:nvPr>
            <p:ph type="body" sz="half" idx="2"/>
          </p:nvPr>
        </p:nvSpPr>
        <p:spPr>
          <a:xfrm>
            <a:off x="704851" y="1254561"/>
            <a:ext cx="2703516" cy="316183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pic>
        <p:nvPicPr>
          <p:cNvPr id="5" name="Picture 4" descr="bb_arrow.png"/>
          <p:cNvPicPr>
            <a:picLocks noChangeAspect="1"/>
          </p:cNvPicPr>
          <p:nvPr/>
        </p:nvPicPr>
        <p:blipFill>
          <a:blip r:embed="rId2" cstate="print"/>
          <a:stretch>
            <a:fillRect/>
          </a:stretch>
        </p:blipFill>
        <p:spPr>
          <a:xfrm>
            <a:off x="425196" y="786102"/>
            <a:ext cx="201168" cy="18973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image" Target="../media/image1.jpeg"/><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5" name="Title Placeholder 1"/>
          <p:cNvSpPr>
            <a:spLocks noGrp="1"/>
          </p:cNvSpPr>
          <p:nvPr>
            <p:ph type="title"/>
          </p:nvPr>
        </p:nvSpPr>
        <p:spPr bwMode="auto">
          <a:xfrm>
            <a:off x="857250" y="427832"/>
            <a:ext cx="7429500" cy="529431"/>
          </a:xfrm>
          <a:prstGeom prst="rect">
            <a:avLst/>
          </a:prstGeom>
          <a:solidFill>
            <a:schemeClr val="accent1"/>
          </a:solidFill>
          <a:ln>
            <a:noFill/>
          </a:ln>
          <a:effectLst/>
        </p:spPr>
        <p:txBody>
          <a:bodyPr vert="horz" wrap="square" lIns="91436" tIns="45718" rIns="91436" bIns="45718" numCol="1" anchor="ctr" anchorCtr="0" compatLnSpc="1"/>
          <a:lstStyle/>
          <a:p>
            <a:pPr lvl="0"/>
            <a:r>
              <a:rPr lang="en-US"/>
              <a:t>Click to edit Master title style</a:t>
            </a:r>
            <a:endParaRPr lang="en-AU" dirty="0"/>
          </a:p>
        </p:txBody>
      </p:sp>
      <p:sp>
        <p:nvSpPr>
          <p:cNvPr id="3076" name="Text Placeholder 2"/>
          <p:cNvSpPr>
            <a:spLocks noGrp="1"/>
          </p:cNvSpPr>
          <p:nvPr>
            <p:ph type="body" idx="1"/>
          </p:nvPr>
        </p:nvSpPr>
        <p:spPr bwMode="auto">
          <a:xfrm>
            <a:off x="857250" y="957262"/>
            <a:ext cx="7429500" cy="3583328"/>
          </a:xfrm>
          <a:prstGeom prst="rect">
            <a:avLst/>
          </a:prstGeom>
          <a:noFill/>
          <a:ln>
            <a:noFill/>
          </a:ln>
        </p:spPr>
        <p:txBody>
          <a:bodyPr vert="horz" wrap="square" lIns="91436" tIns="45718" rIns="91436" bIns="45718" numCol="1" anchor="t" anchorCtr="0" compatLnSpc="1"/>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mc:AlternateContent xmlns:mc="http://schemas.openxmlformats.org/markup-compatibility/2006">
    <mc:Choice xmlns:p14="http://schemas.microsoft.com/office/powerpoint/2010/main" Requires="p14">
      <p:transition p14:dur="10" advClick="0"/>
    </mc:Choice>
    <mc:Fallback>
      <p:transition advClick="0"/>
    </mc:Fallback>
  </mc:AlternateContent>
  <p:txStyles>
    <p:titleStyle>
      <a:lvl1pPr algn="l" rtl="0" eaLnBrk="1" fontAlgn="base" hangingPunct="1">
        <a:spcBef>
          <a:spcPct val="0"/>
        </a:spcBef>
        <a:spcAft>
          <a:spcPct val="0"/>
        </a:spcAft>
        <a:defRPr sz="2800" b="1" kern="1200">
          <a:solidFill>
            <a:schemeClr val="bg1"/>
          </a:solidFill>
          <a:latin typeface="Arial Narrow" panose="020B0606020202030204" pitchFamily="34" charset="0"/>
          <a:ea typeface="MS PGothic" panose="020B0600070205080204" charset="-128"/>
          <a:cs typeface="Arial Narrow" panose="020B0606020202030204" pitchFamily="34" charset="0"/>
        </a:defRPr>
      </a:lvl1pPr>
      <a:lvl2pPr algn="l" rtl="0" eaLnBrk="1" fontAlgn="base" hangingPunct="1">
        <a:spcBef>
          <a:spcPct val="0"/>
        </a:spcBef>
        <a:spcAft>
          <a:spcPct val="0"/>
        </a:spcAft>
        <a:defRPr sz="2800" b="1">
          <a:solidFill>
            <a:schemeClr val="tx1"/>
          </a:solidFill>
          <a:latin typeface="Arial" panose="020B0604020202020204" pitchFamily="34" charset="0"/>
          <a:ea typeface="MS PGothic" panose="020B0600070205080204" charset="-128"/>
          <a:cs typeface="MS PGothic" panose="020B0600070205080204" charset="-128"/>
        </a:defRPr>
      </a:lvl2pPr>
      <a:lvl3pPr algn="l" rtl="0" eaLnBrk="1" fontAlgn="base" hangingPunct="1">
        <a:spcBef>
          <a:spcPct val="0"/>
        </a:spcBef>
        <a:spcAft>
          <a:spcPct val="0"/>
        </a:spcAft>
        <a:defRPr sz="2800" b="1">
          <a:solidFill>
            <a:schemeClr val="tx1"/>
          </a:solidFill>
          <a:latin typeface="Arial" panose="020B0604020202020204" pitchFamily="34" charset="0"/>
          <a:ea typeface="MS PGothic" panose="020B0600070205080204" charset="-128"/>
          <a:cs typeface="MS PGothic" panose="020B0600070205080204" charset="-128"/>
        </a:defRPr>
      </a:lvl3pPr>
      <a:lvl4pPr algn="l" rtl="0" eaLnBrk="1" fontAlgn="base" hangingPunct="1">
        <a:spcBef>
          <a:spcPct val="0"/>
        </a:spcBef>
        <a:spcAft>
          <a:spcPct val="0"/>
        </a:spcAft>
        <a:defRPr sz="2800" b="1">
          <a:solidFill>
            <a:schemeClr val="tx1"/>
          </a:solidFill>
          <a:latin typeface="Arial" panose="020B0604020202020204" pitchFamily="34" charset="0"/>
          <a:ea typeface="MS PGothic" panose="020B0600070205080204" charset="-128"/>
          <a:cs typeface="MS PGothic" panose="020B0600070205080204" charset="-128"/>
        </a:defRPr>
      </a:lvl4pPr>
      <a:lvl5pPr algn="l" rtl="0" eaLnBrk="1" fontAlgn="base" hangingPunct="1">
        <a:spcBef>
          <a:spcPct val="0"/>
        </a:spcBef>
        <a:spcAft>
          <a:spcPct val="0"/>
        </a:spcAft>
        <a:defRPr sz="2800" b="1">
          <a:solidFill>
            <a:schemeClr val="tx1"/>
          </a:solidFill>
          <a:latin typeface="Arial" panose="020B0604020202020204" pitchFamily="34" charset="0"/>
          <a:ea typeface="MS PGothic" panose="020B0600070205080204" charset="-128"/>
          <a:cs typeface="MS PGothic" panose="020B0600070205080204" charset="-128"/>
        </a:defRPr>
      </a:lvl5pPr>
      <a:lvl6pPr marL="457200" algn="l" rtl="0" eaLnBrk="1" fontAlgn="base" hangingPunct="1">
        <a:spcBef>
          <a:spcPct val="0"/>
        </a:spcBef>
        <a:spcAft>
          <a:spcPct val="0"/>
        </a:spcAft>
        <a:defRPr sz="2800" b="1">
          <a:solidFill>
            <a:schemeClr val="tx1"/>
          </a:solidFill>
          <a:latin typeface="Arial" panose="020B0604020202020204" pitchFamily="34" charset="0"/>
        </a:defRPr>
      </a:lvl6pPr>
      <a:lvl7pPr marL="914400" algn="l" rtl="0" eaLnBrk="1" fontAlgn="base" hangingPunct="1">
        <a:spcBef>
          <a:spcPct val="0"/>
        </a:spcBef>
        <a:spcAft>
          <a:spcPct val="0"/>
        </a:spcAft>
        <a:defRPr sz="2800" b="1">
          <a:solidFill>
            <a:schemeClr val="tx1"/>
          </a:solidFill>
          <a:latin typeface="Arial" panose="020B0604020202020204" pitchFamily="34" charset="0"/>
        </a:defRPr>
      </a:lvl7pPr>
      <a:lvl8pPr marL="1371600" algn="l" rtl="0" eaLnBrk="1" fontAlgn="base" hangingPunct="1">
        <a:spcBef>
          <a:spcPct val="0"/>
        </a:spcBef>
        <a:spcAft>
          <a:spcPct val="0"/>
        </a:spcAft>
        <a:defRPr sz="2800" b="1">
          <a:solidFill>
            <a:schemeClr val="tx1"/>
          </a:solidFill>
          <a:latin typeface="Arial" panose="020B0604020202020204" pitchFamily="34" charset="0"/>
        </a:defRPr>
      </a:lvl8pPr>
      <a:lvl9pPr marL="1828800" algn="l" rtl="0" eaLnBrk="1" fontAlgn="base" hangingPunct="1">
        <a:spcBef>
          <a:spcPct val="0"/>
        </a:spcBef>
        <a:spcAft>
          <a:spcPct val="0"/>
        </a:spcAft>
        <a:defRPr sz="2800" b="1">
          <a:solidFill>
            <a:schemeClr val="tx1"/>
          </a:solidFill>
          <a:latin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2800" kern="1200">
          <a:solidFill>
            <a:schemeClr val="tx1"/>
          </a:solidFill>
          <a:latin typeface="Verdana" panose="020B0604030504040204"/>
          <a:ea typeface="MS PGothic" panose="020B0600070205080204" charset="-128"/>
          <a:cs typeface="MS PGothic" panose="020B0600070205080204" charset="-128"/>
        </a:defRPr>
      </a:lvl1pPr>
      <a:lvl2pPr marL="742950" indent="-285750" algn="l" rtl="0" eaLnBrk="1" fontAlgn="base" hangingPunct="1">
        <a:spcBef>
          <a:spcPct val="20000"/>
        </a:spcBef>
        <a:spcAft>
          <a:spcPct val="0"/>
        </a:spcAft>
        <a:buFont typeface="Arial" panose="020B0604020202020204" pitchFamily="34" charset="0"/>
        <a:buChar char="–"/>
        <a:defRPr sz="2400" kern="1200">
          <a:solidFill>
            <a:schemeClr val="tx1"/>
          </a:solidFill>
          <a:latin typeface="Verdana" panose="020B0604030504040204"/>
          <a:ea typeface="MS PGothic" panose="020B060007020508020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Verdana" panose="020B0604030504040204"/>
          <a:ea typeface="MS PGothic" panose="020B060007020508020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1800" kern="1200">
          <a:solidFill>
            <a:schemeClr val="tx1"/>
          </a:solidFill>
          <a:latin typeface="Verdana" panose="020B0604030504040204"/>
          <a:ea typeface="MS PGothic" panose="020B060007020508020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1800" kern="1200">
          <a:solidFill>
            <a:schemeClr val="tx1"/>
          </a:solidFill>
          <a:latin typeface="Verdana" panose="020B0604030504040204"/>
          <a:ea typeface="MS PGothic" panose="020B0600070205080204" charset="-128"/>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06377"/>
            <a:ext cx="8229600" cy="425450"/>
          </a:xfrm>
          <a:prstGeom prst="rect">
            <a:avLst/>
          </a:prstGeom>
          <a:noFill/>
          <a:ln>
            <a:noFill/>
          </a:ln>
        </p:spPr>
        <p:txBody>
          <a:bodyPr vert="horz" wrap="square" lIns="91436" tIns="45718" rIns="91436" bIns="45718" numCol="1" anchor="ctr" anchorCtr="0" compatLnSpc="1"/>
          <a:lstStyle/>
          <a:p>
            <a:pPr lvl="0"/>
            <a:r>
              <a:rPr lang="en-US" dirty="0"/>
              <a:t>Click to edit Master title style</a:t>
            </a:r>
            <a:endParaRPr lang="en-AU" dirty="0"/>
          </a:p>
        </p:txBody>
      </p:sp>
      <p:sp>
        <p:nvSpPr>
          <p:cNvPr id="5123" name="Text Placeholder 2"/>
          <p:cNvSpPr>
            <a:spLocks noGrp="1"/>
          </p:cNvSpPr>
          <p:nvPr>
            <p:ph type="body" idx="1"/>
          </p:nvPr>
        </p:nvSpPr>
        <p:spPr bwMode="auto">
          <a:xfrm>
            <a:off x="457200" y="801689"/>
            <a:ext cx="8229600" cy="3792537"/>
          </a:xfrm>
          <a:prstGeom prst="rect">
            <a:avLst/>
          </a:prstGeom>
          <a:noFill/>
          <a:ln>
            <a:noFill/>
          </a:ln>
        </p:spPr>
        <p:txBody>
          <a:bodyPr vert="horz" wrap="square" lIns="91436" tIns="45718" rIns="91436" bIns="45718" numCol="1" anchor="t" anchorCtr="0" compatLnSpc="1"/>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AU" dirty="0"/>
          </a:p>
        </p:txBody>
      </p:sp>
      <p:pic>
        <p:nvPicPr>
          <p:cNvPr id="5124" name="Picture 3" descr="C:\Users\rowan\Desktop\Kaggle\ppt\kaggle-logo-final-rg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80363" y="4813301"/>
            <a:ext cx="919162" cy="265113"/>
          </a:xfrm>
          <a:prstGeom prst="rect">
            <a:avLst/>
          </a:prstGeom>
          <a:noFill/>
          <a:ln>
            <a:noFill/>
          </a:ln>
        </p:spPr>
      </p:pic>
    </p:spTree>
  </p:cSld>
  <p:clrMap bg1="dk1" tx1="lt1" bg2="dk2" tx2="lt2" accent1="accent1" accent2="accent2" accent3="accent3" accent4="accent4" accent5="accent5" accent6="accent6" hlink="hlink" folHlink="folHlink"/>
  <p:sldLayoutIdLst>
    <p:sldLayoutId id="2147483659" r:id="rId1"/>
    <p:sldLayoutId id="2147483660" r:id="rId2"/>
    <p:sldLayoutId id="2147483661" r:id="rId3"/>
  </p:sldLayoutIdLst>
  <mc:AlternateContent xmlns:mc="http://schemas.openxmlformats.org/markup-compatibility/2006">
    <mc:Choice xmlns:p14="http://schemas.microsoft.com/office/powerpoint/2010/main" Requires="p14">
      <p:transition p14:dur="10" advClick="0"/>
    </mc:Choice>
    <mc:Fallback>
      <p:transition advClick="0"/>
    </mc:Fallback>
  </mc:AlternateContent>
  <p:txStyles>
    <p:titleStyle>
      <a:lvl1pPr algn="l" rtl="0" eaLnBrk="1" fontAlgn="base" hangingPunct="1">
        <a:spcBef>
          <a:spcPct val="0"/>
        </a:spcBef>
        <a:spcAft>
          <a:spcPct val="0"/>
        </a:spcAft>
        <a:defRPr sz="2800" b="1" kern="1200">
          <a:solidFill>
            <a:schemeClr val="tx1"/>
          </a:solidFill>
          <a:latin typeface="Verdana" panose="020B0604030504040204"/>
          <a:ea typeface="MS PGothic" panose="020B0600070205080204" charset="-128"/>
          <a:cs typeface="MS PGothic" panose="020B0600070205080204" charset="-128"/>
        </a:defRPr>
      </a:lvl1pPr>
      <a:lvl2pPr algn="l" rtl="0" eaLnBrk="1" fontAlgn="base" hangingPunct="1">
        <a:spcBef>
          <a:spcPct val="0"/>
        </a:spcBef>
        <a:spcAft>
          <a:spcPct val="0"/>
        </a:spcAft>
        <a:defRPr sz="2800" b="1">
          <a:solidFill>
            <a:schemeClr val="tx1"/>
          </a:solidFill>
          <a:latin typeface="Arial" panose="020B0604020202020204" pitchFamily="34" charset="0"/>
          <a:ea typeface="MS PGothic" panose="020B0600070205080204" charset="-128"/>
          <a:cs typeface="MS PGothic" panose="020B0600070205080204" charset="-128"/>
        </a:defRPr>
      </a:lvl2pPr>
      <a:lvl3pPr algn="l" rtl="0" eaLnBrk="1" fontAlgn="base" hangingPunct="1">
        <a:spcBef>
          <a:spcPct val="0"/>
        </a:spcBef>
        <a:spcAft>
          <a:spcPct val="0"/>
        </a:spcAft>
        <a:defRPr sz="2800" b="1">
          <a:solidFill>
            <a:schemeClr val="tx1"/>
          </a:solidFill>
          <a:latin typeface="Arial" panose="020B0604020202020204" pitchFamily="34" charset="0"/>
          <a:ea typeface="MS PGothic" panose="020B0600070205080204" charset="-128"/>
          <a:cs typeface="MS PGothic" panose="020B0600070205080204" charset="-128"/>
        </a:defRPr>
      </a:lvl3pPr>
      <a:lvl4pPr algn="l" rtl="0" eaLnBrk="1" fontAlgn="base" hangingPunct="1">
        <a:spcBef>
          <a:spcPct val="0"/>
        </a:spcBef>
        <a:spcAft>
          <a:spcPct val="0"/>
        </a:spcAft>
        <a:defRPr sz="2800" b="1">
          <a:solidFill>
            <a:schemeClr val="tx1"/>
          </a:solidFill>
          <a:latin typeface="Arial" panose="020B0604020202020204" pitchFamily="34" charset="0"/>
          <a:ea typeface="MS PGothic" panose="020B0600070205080204" charset="-128"/>
          <a:cs typeface="MS PGothic" panose="020B0600070205080204" charset="-128"/>
        </a:defRPr>
      </a:lvl4pPr>
      <a:lvl5pPr algn="l" rtl="0" eaLnBrk="1" fontAlgn="base" hangingPunct="1">
        <a:spcBef>
          <a:spcPct val="0"/>
        </a:spcBef>
        <a:spcAft>
          <a:spcPct val="0"/>
        </a:spcAft>
        <a:defRPr sz="2800" b="1">
          <a:solidFill>
            <a:schemeClr val="tx1"/>
          </a:solidFill>
          <a:latin typeface="Arial" panose="020B0604020202020204" pitchFamily="34" charset="0"/>
          <a:ea typeface="MS PGothic" panose="020B0600070205080204" charset="-128"/>
          <a:cs typeface="MS PGothic" panose="020B0600070205080204" charset="-128"/>
        </a:defRPr>
      </a:lvl5pPr>
      <a:lvl6pPr marL="457200" algn="l" rtl="0" eaLnBrk="1" fontAlgn="base" hangingPunct="1">
        <a:spcBef>
          <a:spcPct val="0"/>
        </a:spcBef>
        <a:spcAft>
          <a:spcPct val="0"/>
        </a:spcAft>
        <a:defRPr sz="2800" b="1">
          <a:solidFill>
            <a:schemeClr val="tx1"/>
          </a:solidFill>
          <a:latin typeface="Arial" panose="020B0604020202020204" pitchFamily="34" charset="0"/>
        </a:defRPr>
      </a:lvl6pPr>
      <a:lvl7pPr marL="914400" algn="l" rtl="0" eaLnBrk="1" fontAlgn="base" hangingPunct="1">
        <a:spcBef>
          <a:spcPct val="0"/>
        </a:spcBef>
        <a:spcAft>
          <a:spcPct val="0"/>
        </a:spcAft>
        <a:defRPr sz="2800" b="1">
          <a:solidFill>
            <a:schemeClr val="tx1"/>
          </a:solidFill>
          <a:latin typeface="Arial" panose="020B0604020202020204" pitchFamily="34" charset="0"/>
        </a:defRPr>
      </a:lvl7pPr>
      <a:lvl8pPr marL="1371600" algn="l" rtl="0" eaLnBrk="1" fontAlgn="base" hangingPunct="1">
        <a:spcBef>
          <a:spcPct val="0"/>
        </a:spcBef>
        <a:spcAft>
          <a:spcPct val="0"/>
        </a:spcAft>
        <a:defRPr sz="2800" b="1">
          <a:solidFill>
            <a:schemeClr val="tx1"/>
          </a:solidFill>
          <a:latin typeface="Arial" panose="020B0604020202020204" pitchFamily="34" charset="0"/>
        </a:defRPr>
      </a:lvl8pPr>
      <a:lvl9pPr marL="1828800" algn="l" rtl="0" eaLnBrk="1" fontAlgn="base" hangingPunct="1">
        <a:spcBef>
          <a:spcPct val="0"/>
        </a:spcBef>
        <a:spcAft>
          <a:spcPct val="0"/>
        </a:spcAft>
        <a:defRPr sz="2800" b="1">
          <a:solidFill>
            <a:schemeClr val="tx1"/>
          </a:solidFill>
          <a:latin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Verdana" panose="020B0604030504040204"/>
          <a:ea typeface="MS PGothic" panose="020B0600070205080204" charset="-128"/>
          <a:cs typeface="MS PGothic" panose="020B0600070205080204" charset="-128"/>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Verdana" panose="020B0604030504040204"/>
          <a:ea typeface="MS PGothic" panose="020B0600070205080204" charset="-128"/>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Verdana" panose="020B0604030504040204"/>
          <a:ea typeface="MS PGothic" panose="020B0600070205080204" charset="-128"/>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Verdana" panose="020B0604030504040204"/>
          <a:ea typeface="MS PGothic" panose="020B0600070205080204" charset="-128"/>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Verdana" panose="020B0604030504040204"/>
          <a:ea typeface="MS PGothic" panose="020B0600070205080204" charset="-128"/>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1691640" y="687705"/>
            <a:ext cx="5760720" cy="1285240"/>
          </a:xfrm>
          <a:noFill/>
        </p:spPr>
        <p:txBody>
          <a:bodyPr lIns="360000" tIns="360000" bIns="360000" anchor="ctr"/>
          <a:lstStyle/>
          <a:p>
            <a:pPr algn="ctr">
              <a:lnSpc>
                <a:spcPct val="100000"/>
              </a:lnSpc>
              <a:spcBef>
                <a:spcPts val="10"/>
              </a:spcBef>
              <a:spcAft>
                <a:spcPts val="10"/>
              </a:spcAft>
              <a:defRPr/>
            </a:pPr>
            <a:r>
              <a:rPr lang="en-US" altLang="zh-CN" sz="2800" dirty="0">
                <a:solidFill>
                  <a:schemeClr val="accent5">
                    <a:lumMod val="75000"/>
                  </a:schemeClr>
                </a:solidFill>
                <a:latin typeface="微软雅黑" panose="020B0503020204020204" charset="-122"/>
                <a:ea typeface="微软雅黑" panose="020B0503020204020204" charset="-122"/>
                <a:cs typeface="微软雅黑" panose="020B0503020204020204" charset="-122"/>
              </a:rPr>
              <a:t>CMRC 2019 </a:t>
            </a:r>
            <a:r>
              <a:rPr lang="zh-CN" altLang="en-US" sz="2800" dirty="0">
                <a:solidFill>
                  <a:schemeClr val="accent5">
                    <a:lumMod val="75000"/>
                  </a:schemeClr>
                </a:solidFill>
                <a:latin typeface="微软雅黑" panose="020B0503020204020204" charset="-122"/>
                <a:ea typeface="微软雅黑" panose="020B0503020204020204" charset="-122"/>
                <a:cs typeface="微软雅黑" panose="020B0503020204020204" charset="-122"/>
              </a:rPr>
              <a:t>讯飞杯</a:t>
            </a:r>
            <a:br>
              <a:rPr lang="en-AU" sz="1400" dirty="0">
                <a:solidFill>
                  <a:schemeClr val="accent5">
                    <a:lumMod val="75000"/>
                  </a:schemeClr>
                </a:solidFill>
                <a:latin typeface="微软雅黑" panose="020B0503020204020204" charset="-122"/>
                <a:ea typeface="微软雅黑" panose="020B0503020204020204" charset="-122"/>
                <a:cs typeface="微软雅黑" panose="020B0503020204020204" charset="-122"/>
              </a:rPr>
            </a:br>
            <a:r>
              <a:rPr lang="zh-CN" altLang="en-US" sz="2000" dirty="0">
                <a:solidFill>
                  <a:schemeClr val="accent5">
                    <a:lumMod val="75000"/>
                  </a:schemeClr>
                </a:solidFill>
                <a:latin typeface="微软雅黑" panose="020B0503020204020204" charset="-122"/>
                <a:ea typeface="微软雅黑" panose="020B0503020204020204" charset="-122"/>
                <a:cs typeface="微软雅黑" panose="020B0503020204020204" charset="-122"/>
              </a:rPr>
              <a:t>中文机器阅读理解评测</a:t>
            </a:r>
            <a:endParaRPr lang="zh-CN" altLang="en-US" sz="2000"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pic>
        <p:nvPicPr>
          <p:cNvPr id="2" name="图片 1" descr="logo"/>
          <p:cNvPicPr>
            <a:picLocks noChangeAspect="1"/>
          </p:cNvPicPr>
          <p:nvPr/>
        </p:nvPicPr>
        <p:blipFill>
          <a:blip r:embed="rId1"/>
          <a:stretch>
            <a:fillRect/>
          </a:stretch>
        </p:blipFill>
        <p:spPr>
          <a:xfrm>
            <a:off x="596900" y="1972945"/>
            <a:ext cx="8356600" cy="1075690"/>
          </a:xfrm>
          <a:prstGeom prst="rect">
            <a:avLst/>
          </a:prstGeom>
        </p:spPr>
      </p:pic>
      <p:sp>
        <p:nvSpPr>
          <p:cNvPr id="3" name="文本框 2"/>
          <p:cNvSpPr txBox="1"/>
          <p:nvPr/>
        </p:nvSpPr>
        <p:spPr>
          <a:xfrm>
            <a:off x="3622040" y="3540760"/>
            <a:ext cx="2124710" cy="368300"/>
          </a:xfrm>
          <a:prstGeom prst="rect">
            <a:avLst/>
          </a:prstGeom>
          <a:noFill/>
        </p:spPr>
        <p:txBody>
          <a:bodyPr wrap="none" rtlCol="0">
            <a:spAutoFit/>
          </a:bodyPr>
          <a:p>
            <a:pPr algn="ctr"/>
            <a:r>
              <a:rPr lang="zh-CN" altLang="en-US" dirty="0">
                <a:solidFill>
                  <a:schemeClr val="accent5">
                    <a:lumMod val="75000"/>
                  </a:schemeClr>
                </a:solidFill>
                <a:latin typeface="微软雅黑" panose="020B0503020204020204" charset="-122"/>
                <a:ea typeface="微软雅黑" panose="020B0503020204020204" charset="-122"/>
                <a:cs typeface="微软雅黑" panose="020B0503020204020204" charset="-122"/>
                <a:sym typeface="+mn-ea"/>
              </a:rPr>
              <a:t>汇报团队</a:t>
            </a:r>
            <a:r>
              <a:rPr lang="en-US" altLang="zh-CN" dirty="0">
                <a:solidFill>
                  <a:schemeClr val="accent5">
                    <a:lumMod val="75000"/>
                  </a:schemeClr>
                </a:solidFill>
                <a:latin typeface="微软雅黑" panose="020B0503020204020204" charset="-122"/>
                <a:ea typeface="微软雅黑" panose="020B0503020204020204" charset="-122"/>
                <a:cs typeface="微软雅黑" panose="020B0503020204020204" charset="-122"/>
                <a:sym typeface="+mn-ea"/>
              </a:rPr>
              <a:t>: </a:t>
            </a:r>
            <a:r>
              <a:rPr lang="en-US" dirty="0">
                <a:solidFill>
                  <a:schemeClr val="accent5">
                    <a:lumMod val="75000"/>
                  </a:schemeClr>
                </a:solidFill>
                <a:latin typeface="微软雅黑" panose="020B0503020204020204" charset="-122"/>
                <a:ea typeface="微软雅黑" panose="020B0503020204020204" charset="-122"/>
                <a:cs typeface="微软雅黑" panose="020B0503020204020204" charset="-122"/>
                <a:sym typeface="+mn-ea"/>
              </a:rPr>
              <a:t>MRC-ZZ</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28600" y="361950"/>
            <a:ext cx="1571335" cy="92202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sym typeface="+mn-ea"/>
              </a:rPr>
              <a:t>系统设计</a:t>
            </a:r>
            <a:r>
              <a:rPr lang="en-US" altLang="zh-CN" b="1" dirty="0">
                <a:solidFill>
                  <a:srgbClr val="046086"/>
                </a:solidFill>
                <a:latin typeface="微软雅黑" panose="020B0503020204020204" charset="-122"/>
                <a:ea typeface="微软雅黑" panose="020B0503020204020204" charset="-122"/>
                <a:cs typeface="微软雅黑" panose="020B0503020204020204" charset="-122"/>
                <a:sym typeface="+mn-ea"/>
              </a:rPr>
              <a:t>System design</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nvSpPr>
        <p:spPr>
          <a:xfrm>
            <a:off x="2343150" y="594945"/>
            <a:ext cx="6553200" cy="3230245"/>
          </a:xfrm>
          <a:prstGeom prst="rect">
            <a:avLst/>
          </a:prstGeom>
        </p:spPr>
        <p:txBody>
          <a:bodyPr wrap="square">
            <a:spAutoFit/>
          </a:bodyPr>
          <a:lstStyle/>
          <a:p>
            <a:pPr>
              <a:lnSpc>
                <a:spcPct val="150000"/>
              </a:lnSpc>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四、改变</a:t>
            </a:r>
            <a:r>
              <a:rPr lang="en-US" altLang="zh-CN" sz="1600" b="1" dirty="0">
                <a:solidFill>
                  <a:srgbClr val="0D5F86"/>
                </a:solidFill>
                <a:latin typeface="微软雅黑" panose="020B0503020204020204" charset="-122"/>
                <a:ea typeface="微软雅黑" panose="020B0503020204020204" charset="-122"/>
                <a:cs typeface="微软雅黑" panose="020B0503020204020204" charset="-122"/>
              </a:rPr>
              <a:t>BERT</a:t>
            </a: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的二阶段模型为三阶段：</a:t>
            </a:r>
            <a:endParaRPr lang="en-US" altLang="zh-CN" sz="16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在原始数据</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rPr>
              <a:t>+</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数据增强的基础上对语言模型进行微调</a:t>
            </a: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b="1"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b="1"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FF0000"/>
                </a:solidFill>
                <a:latin typeface="微软雅黑" panose="020B0503020204020204" charset="-122"/>
                <a:ea typeface="微软雅黑" panose="020B0503020204020204" charset="-122"/>
                <a:cs typeface="微软雅黑" panose="020B0503020204020204" charset="-122"/>
              </a:rPr>
              <a:t>在当前任务上表现得更好，对单模型提升帮助很大，不需要进一步</a:t>
            </a:r>
            <a:r>
              <a:rPr lang="zh-CN" altLang="en-US" sz="1200" b="1">
                <a:solidFill>
                  <a:srgbClr val="FF0000"/>
                </a:solidFill>
                <a:latin typeface="微软雅黑" panose="020B0503020204020204" charset="-122"/>
                <a:ea typeface="微软雅黑" panose="020B0503020204020204" charset="-122"/>
                <a:cs typeface="微软雅黑" panose="020B0503020204020204" charset="-122"/>
              </a:rPr>
              <a:t>搞融合模型</a:t>
            </a:r>
            <a:endParaRPr lang="zh-CN" altLang="en-US" sz="1600" dirty="0">
              <a:solidFill>
                <a:srgbClr val="0D5F86"/>
              </a:solidFill>
              <a:latin typeface="微软雅黑" panose="020B0503020204020204" charset="-122"/>
              <a:ea typeface="微软雅黑" panose="020B0503020204020204" charset="-122"/>
              <a:cs typeface="微软雅黑" panose="020B0503020204020204" charset="-122"/>
            </a:endParaRPr>
          </a:p>
        </p:txBody>
      </p:sp>
      <p:sp>
        <p:nvSpPr>
          <p:cNvPr id="7" name="Rectangle 6"/>
          <p:cNvSpPr>
            <a:spLocks noChangeArrowheads="1"/>
          </p:cNvSpPr>
          <p:nvPr/>
        </p:nvSpPr>
        <p:spPr bwMode="auto">
          <a:xfrm flipV="1">
            <a:off x="4366592" y="351514"/>
            <a:ext cx="65621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p:graphicFrame>
        <p:nvGraphicFramePr>
          <p:cNvPr id="8" name="图示 7"/>
          <p:cNvGraphicFramePr/>
          <p:nvPr/>
        </p:nvGraphicFramePr>
        <p:xfrm>
          <a:off x="2607310" y="1861820"/>
          <a:ext cx="5400040" cy="122745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28600" y="361950"/>
            <a:ext cx="1571335" cy="92202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sym typeface="+mn-ea"/>
              </a:rPr>
              <a:t>系统设计</a:t>
            </a:r>
            <a:r>
              <a:rPr lang="en-US" altLang="zh-CN" b="1" dirty="0">
                <a:solidFill>
                  <a:srgbClr val="046086"/>
                </a:solidFill>
                <a:latin typeface="微软雅黑" panose="020B0503020204020204" charset="-122"/>
                <a:ea typeface="微软雅黑" panose="020B0503020204020204" charset="-122"/>
                <a:cs typeface="微软雅黑" panose="020B0503020204020204" charset="-122"/>
                <a:sym typeface="+mn-ea"/>
              </a:rPr>
              <a:t>System design</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nvSpPr>
        <p:spPr>
          <a:xfrm>
            <a:off x="2406015" y="459740"/>
            <a:ext cx="6336665" cy="4061460"/>
          </a:xfrm>
          <a:prstGeom prst="rect">
            <a:avLst/>
          </a:prstGeom>
        </p:spPr>
        <p:txBody>
          <a:bodyPr wrap="square">
            <a:spAutoFit/>
          </a:bodyPr>
          <a:lstStyle/>
          <a:p>
            <a:pPr>
              <a:lnSpc>
                <a:spcPct val="150000"/>
              </a:lnSpc>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sym typeface="+mn-ea"/>
              </a:rPr>
              <a:t>五、数据增强与原始数据的混合模式选择</a:t>
            </a: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a:t>
            </a:r>
            <a:endParaRPr lang="zh-CN" altLang="en-US" sz="1600" b="1" dirty="0">
              <a:solidFill>
                <a:srgbClr val="0D5F86"/>
              </a:solidFill>
              <a:latin typeface="微软雅黑" panose="020B0503020204020204" charset="-122"/>
              <a:ea typeface="微软雅黑" panose="020B0503020204020204" charset="-122"/>
              <a:cs typeface="微软雅黑" panose="020B0503020204020204" charset="-122"/>
            </a:endParaRPr>
          </a:p>
          <a:p>
            <a:pPr marL="228600" indent="-228600">
              <a:lnSpc>
                <a:spcPct val="150000"/>
              </a:lnSpc>
              <a:buFont typeface="+mj-lt"/>
              <a:buAutoNum type="arabicPeriod"/>
            </a:pP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增强数据与目标数据领域完全一致</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marL="685800" lvl="1" indent="-228600">
              <a:lnSpc>
                <a:spcPct val="150000"/>
              </a:lnSpc>
              <a:buFont typeface="+mj-lt"/>
              <a:buAutoNum type="alphaLcPeriod"/>
            </a:pP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混合后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shuffle</a:t>
            </a: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marL="685800" lvl="1" indent="-228600">
              <a:lnSpc>
                <a:spcPct val="150000"/>
              </a:lnSpc>
              <a:buFont typeface="+mj-lt"/>
              <a:buAutoNum type="alphaLcPeriod"/>
            </a:pP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aug+target</a:t>
            </a: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marL="685800" lvl="1" indent="-228600">
              <a:lnSpc>
                <a:spcPct val="150000"/>
              </a:lnSpc>
              <a:buFont typeface="+mj-lt"/>
              <a:buAutoNum type="alphaLcPeriod"/>
            </a:pP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target+</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aug</a:t>
            </a: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marL="228600" indent="-228600">
              <a:lnSpc>
                <a:spcPct val="150000"/>
              </a:lnSpc>
              <a:buFont typeface="+mj-lt"/>
              <a:buAutoNum type="arabicPeriod"/>
            </a:pP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增强数据与目标数据领域有差异</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endParaRPr>
          </a:p>
          <a:p>
            <a:pPr marL="685800" lvl="1" indent="-228600">
              <a:lnSpc>
                <a:spcPct val="150000"/>
              </a:lnSpc>
              <a:buFont typeface="+mj-lt"/>
              <a:buAutoNum type="alphaLcPeriod"/>
            </a:pP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适合迁移：增强数据模型</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-&gt;</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目标数据模型</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endParaRPr>
          </a:p>
          <a:p>
            <a:pPr marL="685800" lvl="1" indent="-228600">
              <a:lnSpc>
                <a:spcPct val="150000"/>
              </a:lnSpc>
              <a:buFont typeface="+mj-lt"/>
              <a:buAutoNum type="alphaLcPeriod"/>
            </a:pP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stage_wise: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从</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距离最远的优先训练，依次迁移到距离较近的增强数据，最后迁移到目标数据，这样有效利用其它领域信息并减少遗忘</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endParaRPr>
          </a:p>
          <a:p>
            <a:pPr marL="228600" lvl="0" indent="-228600">
              <a:lnSpc>
                <a:spcPct val="150000"/>
              </a:lnSpc>
              <a:buFont typeface="+mj-lt"/>
              <a:buAutoNum type="arabicPeriod"/>
            </a:pP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该</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句子填空</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任务的增强数据</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与目标数据领域完全一致</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marL="685800" lvl="1" indent="-228600">
              <a:lnSpc>
                <a:spcPct val="150000"/>
              </a:lnSpc>
              <a:buFont typeface="+mj-lt"/>
              <a:buAutoNum type="alphaLcPeriod"/>
            </a:pP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实验效果：</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混合后 </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shuffle &gt; aug+target &gt; </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target+aug</a:t>
            </a:r>
            <a:endPar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marL="685800" lvl="1" indent="-228600">
              <a:lnSpc>
                <a:spcPct val="150000"/>
              </a:lnSpc>
              <a:buFont typeface="+mj-lt"/>
              <a:buAutoNum type="alphaLcPeriod"/>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混合数据规模为原始训练集的</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6</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倍</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lvl="0" indent="0">
              <a:lnSpc>
                <a:spcPct val="150000"/>
              </a:lnSpc>
              <a:buFont typeface="+mj-lt"/>
              <a:buNone/>
            </a:pPr>
            <a:endParaRPr lang="en-US" altLang="zh-CN" sz="1200" b="1"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FF0000"/>
                </a:solidFill>
                <a:latin typeface="微软雅黑" panose="020B0503020204020204" charset="-122"/>
                <a:ea typeface="微软雅黑" panose="020B0503020204020204" charset="-122"/>
                <a:cs typeface="微软雅黑" panose="020B0503020204020204" charset="-122"/>
              </a:rPr>
              <a:t>原始数据与增强数据的混合模式对训练有较大影响</a:t>
            </a:r>
            <a:endParaRPr lang="zh-CN" altLang="en-US" sz="1600" dirty="0">
              <a:solidFill>
                <a:srgbClr val="0D5F86"/>
              </a:solidFill>
              <a:latin typeface="微软雅黑" panose="020B0503020204020204" charset="-122"/>
              <a:ea typeface="微软雅黑" panose="020B0503020204020204" charset="-122"/>
              <a:cs typeface="微软雅黑" panose="020B0503020204020204" charset="-122"/>
            </a:endParaRPr>
          </a:p>
        </p:txBody>
      </p:sp>
      <p:sp>
        <p:nvSpPr>
          <p:cNvPr id="7" name="Rectangle 6"/>
          <p:cNvSpPr>
            <a:spLocks noChangeArrowheads="1"/>
          </p:cNvSpPr>
          <p:nvPr/>
        </p:nvSpPr>
        <p:spPr bwMode="auto">
          <a:xfrm flipV="1">
            <a:off x="4366592" y="351514"/>
            <a:ext cx="65621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28600" y="361950"/>
            <a:ext cx="1571335" cy="92202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sym typeface="+mn-ea"/>
              </a:rPr>
              <a:t>系统设计</a:t>
            </a:r>
            <a:r>
              <a:rPr lang="en-US" altLang="zh-CN" b="1" dirty="0">
                <a:solidFill>
                  <a:srgbClr val="046086"/>
                </a:solidFill>
                <a:latin typeface="微软雅黑" panose="020B0503020204020204" charset="-122"/>
                <a:ea typeface="微软雅黑" panose="020B0503020204020204" charset="-122"/>
                <a:cs typeface="微软雅黑" panose="020B0503020204020204" charset="-122"/>
                <a:sym typeface="+mn-ea"/>
              </a:rPr>
              <a:t>System design</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nvSpPr>
        <p:spPr>
          <a:xfrm>
            <a:off x="2189480" y="125730"/>
            <a:ext cx="6814820" cy="4892675"/>
          </a:xfrm>
          <a:prstGeom prst="rect">
            <a:avLst/>
          </a:prstGeom>
        </p:spPr>
        <p:txBody>
          <a:bodyPr wrap="square">
            <a:spAutoFit/>
          </a:bodyPr>
          <a:lstStyle/>
          <a:p>
            <a:pPr>
              <a:lnSpc>
                <a:spcPct val="150000"/>
              </a:lnSpc>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sym typeface="+mn-ea"/>
              </a:rPr>
              <a:t>六、排除干扰项</a:t>
            </a: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a:t>
            </a:r>
            <a:endParaRPr lang="zh-CN" altLang="en-US" sz="1600" b="1" dirty="0">
              <a:solidFill>
                <a:srgbClr val="0D5F86"/>
              </a:solidFill>
              <a:latin typeface="微软雅黑" panose="020B0503020204020204" charset="-122"/>
              <a:ea typeface="微软雅黑" panose="020B0503020204020204" charset="-122"/>
              <a:cs typeface="微软雅黑" panose="020B0503020204020204" charset="-122"/>
            </a:endParaRPr>
          </a:p>
          <a:p>
            <a:pPr marL="228600" indent="-228600">
              <a:lnSpc>
                <a:spcPct val="150000"/>
              </a:lnSpc>
              <a:buFont typeface="+mj-lt"/>
              <a:buAutoNum type="arabicPeriod"/>
            </a:pP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对数据分布统计分析</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marL="685800" lvl="1" indent="-228600">
              <a:lnSpc>
                <a:spcPct val="150000"/>
              </a:lnSpc>
              <a:buFont typeface="+mj-lt"/>
              <a:buAutoNum type="alphaLcPeriod"/>
            </a:pPr>
            <a:r>
              <a:rPr lang="zh-CN" sz="1200" dirty="0">
                <a:solidFill>
                  <a:srgbClr val="0D5F86"/>
                </a:solidFill>
                <a:latin typeface="微软雅黑" panose="020B0503020204020204" charset="-122"/>
                <a:ea typeface="微软雅黑" panose="020B0503020204020204" charset="-122"/>
                <a:cs typeface="微软雅黑" panose="020B0503020204020204" charset="-122"/>
              </a:rPr>
              <a:t>所有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choices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和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context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的文本重合度极小</a:t>
            </a: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marL="685800" lvl="1" indent="-228600">
              <a:lnSpc>
                <a:spcPct val="150000"/>
              </a:lnSpc>
              <a:buFont typeface="+mj-lt"/>
              <a:buAutoNum type="alphaLcPeriod"/>
            </a:pP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对于叙事类篇章，其中有两个完全一样长句概率较小</a:t>
            </a: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marL="228600" indent="-228600">
              <a:lnSpc>
                <a:spcPct val="150000"/>
              </a:lnSpc>
              <a:buFont typeface="+mj-lt"/>
              <a:buAutoNum type="arabicPeriod"/>
            </a:pPr>
            <a:r>
              <a:rPr 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重复干扰项</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endParaRPr>
          </a:p>
          <a:p>
            <a:pPr marL="685800" lvl="1" indent="-228600">
              <a:lnSpc>
                <a:spcPct val="150000"/>
              </a:lnSpc>
              <a:buFont typeface="+mj-lt"/>
              <a:buAutoNum type="alphaLcPeriod"/>
            </a:pPr>
            <a:r>
              <a:rPr lang="zh-CN" sz="1200" b="1" dirty="0">
                <a:solidFill>
                  <a:srgbClr val="0D5F86"/>
                </a:solidFill>
                <a:latin typeface="微软雅黑" panose="020B0503020204020204" charset="-122"/>
                <a:ea typeface="微软雅黑" panose="020B0503020204020204" charset="-122"/>
                <a:cs typeface="微软雅黑" panose="020B0503020204020204" charset="-122"/>
              </a:rPr>
              <a:t>重复干扰项定义：</a:t>
            </a:r>
            <a:r>
              <a:rPr lang="zh-CN" sz="1200" dirty="0">
                <a:solidFill>
                  <a:srgbClr val="0D5F86"/>
                </a:solidFill>
                <a:latin typeface="微软雅黑" panose="020B0503020204020204" charset="-122"/>
                <a:ea typeface="微软雅黑" panose="020B0503020204020204" charset="-122"/>
                <a:cs typeface="微软雅黑" panose="020B0503020204020204" charset="-122"/>
              </a:rPr>
              <a:t>对于含有干扰项的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choices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，当其中某个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choice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在原文中出现时，可认为这个干扰项属于从</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原文随机选择的干扰片段</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endParaRPr>
          </a:p>
          <a:p>
            <a:pPr marL="685800" lvl="1" indent="-228600">
              <a:lnSpc>
                <a:spcPct val="150000"/>
              </a:lnSpc>
              <a:buFont typeface="+mj-lt"/>
              <a:buAutoNum type="alphaLcPeriod"/>
            </a:pPr>
            <a:r>
              <a:rPr lang="zh-CN" sz="1200" dirty="0">
                <a:solidFill>
                  <a:srgbClr val="0D5F86"/>
                </a:solidFill>
                <a:latin typeface="微软雅黑" panose="020B0503020204020204" charset="-122"/>
                <a:ea typeface="微软雅黑" panose="020B0503020204020204" charset="-122"/>
                <a:cs typeface="微软雅黑" panose="020B0503020204020204" charset="-122"/>
              </a:rPr>
              <a:t>测试推断：当某个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choice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在原文中出现时，在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example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构建时直接跳过该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choice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但保留其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rPr>
              <a:t>index,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这样重复干扰项不会参与推断</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endParaRPr>
          </a:p>
          <a:p>
            <a:pPr marL="685800" lvl="1" indent="-228600">
              <a:lnSpc>
                <a:spcPct val="150000"/>
              </a:lnSpc>
              <a:buFont typeface="+mj-lt"/>
              <a:buAutoNum type="alphaLcPeriod"/>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数据中重复干扰项占比</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rPr>
              <a:t>&gt;3/4</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endParaRPr>
          </a:p>
          <a:p>
            <a:pPr marL="228600" lvl="0" indent="-228600">
              <a:lnSpc>
                <a:spcPct val="150000"/>
              </a:lnSpc>
              <a:buFont typeface="+mj-lt"/>
              <a:buAutoNum type="arabicPeriod"/>
            </a:pP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随机干扰项</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marL="685800" lvl="1" indent="-228600">
              <a:lnSpc>
                <a:spcPct val="150000"/>
              </a:lnSpc>
              <a:buFont typeface="+mj-lt"/>
              <a:buAutoNum type="alphaLcPeriod"/>
            </a:pPr>
            <a:r>
              <a:rPr 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随机干扰项定义：</a:t>
            </a:r>
            <a:r>
              <a:rPr 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对含有干扰项的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choices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，当其中某个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choice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不在原文中出现时，可认为这个干扰项属于从</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其他数据随机选择的干扰片段</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marL="685800" lvl="1" indent="-228600">
              <a:lnSpc>
                <a:spcPct val="150000"/>
              </a:lnSpc>
              <a:buFont typeface="+mj-lt"/>
              <a:buAutoNum type="alphaLcPeriod"/>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数据中</a:t>
            </a:r>
            <a:r>
              <a:rPr 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随机</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干扰项占比</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&lt;1</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/4</a:t>
            </a:r>
            <a:endPar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marL="685800" lvl="1" indent="-228600">
              <a:lnSpc>
                <a:spcPct val="150000"/>
              </a:lnSpc>
              <a:buFont typeface="+mj-lt"/>
              <a:buAutoNum type="alphaLcPeriod"/>
            </a:pP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随机干扰项仍然参与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example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构建与推断</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lvl="0" indent="0">
              <a:lnSpc>
                <a:spcPct val="150000"/>
              </a:lnSpc>
              <a:buFont typeface="+mj-lt"/>
              <a:buNone/>
            </a:pPr>
            <a:endParaRPr lang="en-US" altLang="zh-CN" sz="1200" b="1"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FF0000"/>
                </a:solidFill>
                <a:latin typeface="微软雅黑" panose="020B0503020204020204" charset="-122"/>
                <a:ea typeface="微软雅黑" panose="020B0503020204020204" charset="-122"/>
                <a:cs typeface="微软雅黑" panose="020B0503020204020204" charset="-122"/>
              </a:rPr>
              <a:t>排除重复干扰项明显提升了推断效果</a:t>
            </a:r>
            <a:endParaRPr lang="zh-CN" altLang="en-US" sz="1600" dirty="0">
              <a:solidFill>
                <a:srgbClr val="0D5F86"/>
              </a:solidFill>
              <a:latin typeface="微软雅黑" panose="020B0503020204020204" charset="-122"/>
              <a:ea typeface="微软雅黑" panose="020B0503020204020204" charset="-122"/>
              <a:cs typeface="微软雅黑" panose="020B0503020204020204" charset="-122"/>
            </a:endParaRPr>
          </a:p>
        </p:txBody>
      </p:sp>
      <p:sp>
        <p:nvSpPr>
          <p:cNvPr id="7" name="Rectangle 6"/>
          <p:cNvSpPr>
            <a:spLocks noChangeArrowheads="1"/>
          </p:cNvSpPr>
          <p:nvPr/>
        </p:nvSpPr>
        <p:spPr bwMode="auto">
          <a:xfrm flipV="1">
            <a:off x="4366592" y="351514"/>
            <a:ext cx="65621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28600" y="361950"/>
            <a:ext cx="1571335" cy="92202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sym typeface="+mn-ea"/>
              </a:rPr>
              <a:t>系统设计</a:t>
            </a:r>
            <a:r>
              <a:rPr lang="en-US" altLang="zh-CN" b="1" dirty="0">
                <a:solidFill>
                  <a:srgbClr val="046086"/>
                </a:solidFill>
                <a:latin typeface="微软雅黑" panose="020B0503020204020204" charset="-122"/>
                <a:ea typeface="微软雅黑" panose="020B0503020204020204" charset="-122"/>
                <a:cs typeface="微软雅黑" panose="020B0503020204020204" charset="-122"/>
                <a:sym typeface="+mn-ea"/>
              </a:rPr>
              <a:t>System design</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nvSpPr>
        <p:spPr>
          <a:xfrm>
            <a:off x="2106295" y="171450"/>
            <a:ext cx="6997065" cy="4799965"/>
          </a:xfrm>
          <a:prstGeom prst="rect">
            <a:avLst/>
          </a:prstGeom>
        </p:spPr>
        <p:txBody>
          <a:bodyPr wrap="square">
            <a:spAutoFit/>
          </a:bodyPr>
          <a:lstStyle/>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"context_id": "DEV_0",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"answers": [5, 8, 6,7,4,3,2, 1],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"context": "这一年，动物王国里闹饥荒，死的死，逃的逃，森林里已经几乎见不到什么动物了。 “不行，[BLANK1]，诶……没想到我狐狸聪明一世，也会落到这个地步。恩，还是逃命要紧，这里再也不能待了。” 狐狸离开森林，走在一条大道上，[BLANK2]。“恩？往哪走才好呢？走哪条路呢？恩，我要好好想一想呢。千万可不要选错了。”[BLANK3]，</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……[BLANK</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8</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"choices":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a:t>
            </a:r>
            <a:r>
              <a:rPr lang="zh-CN" altLang="en-US" sz="1200" b="1" dirty="0">
                <a:solidFill>
                  <a:srgbClr val="FF0000"/>
                </a:solidFill>
                <a:latin typeface="微软雅黑" panose="020B0503020204020204" charset="-122"/>
                <a:ea typeface="微软雅黑" panose="020B0503020204020204" charset="-122"/>
                <a:cs typeface="微软雅黑" panose="020B0503020204020204" charset="-122"/>
              </a:rPr>
              <a:t>"狮子说完就一个猛扑将狐狸咬住",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"忽然听到前面有一声大吼",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"狐狸以为狈和狼又在一起谋划想吃掉它",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"咱们都沦落到这步田地了",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"狐狸只好选择右边的路",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"再这样下去我也会饿死的",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"狐狸想了很长时间都没有拿定主意",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"左边的这条路千万不能走啊",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"它走着走着遇到了一个十字路口"</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endParaRPr>
          </a:p>
        </p:txBody>
      </p:sp>
      <p:sp>
        <p:nvSpPr>
          <p:cNvPr id="4" name="椭圆形标注 3"/>
          <p:cNvSpPr/>
          <p:nvPr/>
        </p:nvSpPr>
        <p:spPr>
          <a:xfrm>
            <a:off x="5379085" y="1904365"/>
            <a:ext cx="914400" cy="611505"/>
          </a:xfrm>
          <a:prstGeom prst="wedgeEllipseCallout">
            <a:avLst>
              <a:gd name="adj1" fmla="val -95138"/>
              <a:gd name="adj2" fmla="val 18016"/>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p>
            <a:pPr algn="ctr"/>
            <a:endParaRPr lang="zh-CN" altLang="en-US"/>
          </a:p>
        </p:txBody>
      </p:sp>
      <p:sp>
        <p:nvSpPr>
          <p:cNvPr id="5" name="文本框 4"/>
          <p:cNvSpPr txBox="1"/>
          <p:nvPr/>
        </p:nvSpPr>
        <p:spPr>
          <a:xfrm>
            <a:off x="5424805" y="2026285"/>
            <a:ext cx="872490" cy="368300"/>
          </a:xfrm>
          <a:prstGeom prst="rect">
            <a:avLst/>
          </a:prstGeom>
          <a:noFill/>
        </p:spPr>
        <p:txBody>
          <a:bodyPr wrap="none" rtlCol="0">
            <a:spAutoFit/>
          </a:bodyPr>
          <a:p>
            <a:r>
              <a:rPr lang="zh-CN" altLang="en-US" b="1">
                <a:solidFill>
                  <a:srgbClr val="FF0000"/>
                </a:solidFill>
              </a:rPr>
              <a:t>干扰项</a:t>
            </a:r>
            <a:endParaRPr lang="zh-CN" altLang="en-US" b="1">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flipH="1">
            <a:off x="8890" y="-6985"/>
            <a:ext cx="1981200" cy="5143500"/>
          </a:xfrm>
          <a:prstGeom prst="rect">
            <a:avLst/>
          </a:prstGeom>
          <a:solidFill>
            <a:srgbClr val="E7EDF2"/>
          </a:solidFill>
          <a:ln w="12700"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bg2">
                  <a:lumMod val="95000"/>
                </a:schemeClr>
              </a:solidFill>
              <a:latin typeface="Open Sans" panose="020B0606030504020204"/>
              <a:cs typeface="Open Sans" panose="020B0606030504020204"/>
            </a:endParaRPr>
          </a:p>
        </p:txBody>
      </p:sp>
      <p:sp>
        <p:nvSpPr>
          <p:cNvPr id="5" name="TextBox 3"/>
          <p:cNvSpPr txBox="1">
            <a:spLocks noChangeArrowheads="1"/>
          </p:cNvSpPr>
          <p:nvPr/>
        </p:nvSpPr>
        <p:spPr bwMode="auto">
          <a:xfrm>
            <a:off x="76200" y="395183"/>
            <a:ext cx="1845963" cy="92202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smtClean="0">
                <a:solidFill>
                  <a:srgbClr val="046086"/>
                </a:solidFill>
                <a:latin typeface="微软雅黑" panose="020B0503020204020204" charset="-122"/>
                <a:ea typeface="微软雅黑" panose="020B0503020204020204" charset="-122"/>
                <a:cs typeface="微软雅黑" panose="020B0503020204020204" charset="-122"/>
              </a:rPr>
              <a:t>结果迭代</a:t>
            </a:r>
            <a:endParaRPr lang="en-US" altLang="zh-CN" b="1" dirty="0" smtClean="0">
              <a:solidFill>
                <a:srgbClr val="046086"/>
              </a:solidFill>
              <a:latin typeface="微软雅黑" panose="020B0503020204020204" charset="-122"/>
              <a:ea typeface="微软雅黑" panose="020B0503020204020204" charset="-122"/>
              <a:cs typeface="微软雅黑" panose="020B0503020204020204" charset="-122"/>
            </a:endParaRPr>
          </a:p>
          <a:p>
            <a:pPr algn="ctr" eaLnBrk="1" hangingPunct="1"/>
            <a:r>
              <a:rPr kumimoji="1" lang="en-US" altLang="zh-CN" b="1" dirty="0" smtClean="0">
                <a:solidFill>
                  <a:srgbClr val="0D5F86"/>
                </a:solidFill>
              </a:rPr>
              <a:t>Result iteration</a:t>
            </a:r>
            <a:endParaRPr kumimoji="1" lang="en-US" altLang="zh-CN" b="1" dirty="0" smtClean="0">
              <a:solidFill>
                <a:srgbClr val="0D5F86"/>
              </a:solidFill>
            </a:endParaRPr>
          </a:p>
        </p:txBody>
      </p:sp>
      <p:graphicFrame>
        <p:nvGraphicFramePr>
          <p:cNvPr id="6" name="表格 5"/>
          <p:cNvGraphicFramePr>
            <a:graphicFrameLocks noGrp="1"/>
          </p:cNvGraphicFramePr>
          <p:nvPr>
            <p:custDataLst>
              <p:tags r:id="rId1"/>
            </p:custDataLst>
          </p:nvPr>
        </p:nvGraphicFramePr>
        <p:xfrm>
          <a:off x="2310130" y="592393"/>
          <a:ext cx="6616065" cy="4050030"/>
        </p:xfrm>
        <a:graphic>
          <a:graphicData uri="http://schemas.openxmlformats.org/drawingml/2006/table">
            <a:tbl>
              <a:tblPr firstRow="1" bandRow="1">
                <a:tableStyleId>{7DF18680-E054-41AD-8BC1-D1AEF772440D}</a:tableStyleId>
              </a:tblPr>
              <a:tblGrid>
                <a:gridCol w="516890"/>
                <a:gridCol w="2201545"/>
                <a:gridCol w="1096010"/>
                <a:gridCol w="934085"/>
                <a:gridCol w="934085"/>
                <a:gridCol w="933450"/>
              </a:tblGrid>
              <a:tr h="351155">
                <a:tc gridSpan="2">
                  <a:txBody>
                    <a:bodyPr/>
                    <a:lstStyle/>
                    <a:p>
                      <a:pPr algn="ctr"/>
                      <a:r>
                        <a:rPr lang="en-US" altLang="zh-CN" sz="1400" dirty="0">
                          <a:latin typeface="微软雅黑" panose="020B0503020204020204" charset="-122"/>
                          <a:ea typeface="微软雅黑" panose="020B0503020204020204" charset="-122"/>
                          <a:cs typeface="微软雅黑" panose="020B0503020204020204" charset="-122"/>
                        </a:rPr>
                        <a:t>DataSet</a:t>
                      </a:r>
                      <a:endParaRPr lang="en-US" altLang="zh-CN" sz="1400" dirty="0">
                        <a:latin typeface="微软雅黑" panose="020B0503020204020204" charset="-122"/>
                        <a:ea typeface="微软雅黑" panose="020B0503020204020204" charset="-122"/>
                        <a:cs typeface="微软雅黑" panose="020B0503020204020204" charset="-122"/>
                      </a:endParaRPr>
                    </a:p>
                  </a:txBody>
                  <a:tcPr anchor="ctr">
                    <a:solidFill>
                      <a:srgbClr val="0D5F86"/>
                    </a:solidFill>
                  </a:tcPr>
                </a:tc>
                <a:tc hMerge="1">
                  <a:tcPr anchor="ctr">
                    <a:solidFill>
                      <a:srgbClr val="0D5F86"/>
                    </a:solidFill>
                  </a:tcPr>
                </a:tc>
                <a:tc gridSpan="2">
                  <a:txBody>
                    <a:bodyPr/>
                    <a:p>
                      <a:pPr algn="ctr">
                        <a:buNone/>
                      </a:pPr>
                      <a:r>
                        <a:rPr lang="en-US" altLang="zh-CN" sz="1400" dirty="0">
                          <a:latin typeface="微软雅黑" panose="020B0503020204020204" charset="-122"/>
                          <a:ea typeface="微软雅黑" panose="020B0503020204020204" charset="-122"/>
                          <a:cs typeface="微软雅黑" panose="020B0503020204020204" charset="-122"/>
                        </a:rPr>
                        <a:t>Dev</a:t>
                      </a:r>
                      <a:endParaRPr lang="en-US" altLang="zh-CN" sz="1400" dirty="0">
                        <a:latin typeface="微软雅黑" panose="020B0503020204020204" charset="-122"/>
                        <a:ea typeface="微软雅黑" panose="020B0503020204020204" charset="-122"/>
                        <a:cs typeface="微软雅黑" panose="020B0503020204020204" charset="-122"/>
                      </a:endParaRPr>
                    </a:p>
                  </a:txBody>
                  <a:tcPr anchor="ctr">
                    <a:solidFill>
                      <a:srgbClr val="0D5F86"/>
                    </a:solidFill>
                  </a:tcPr>
                </a:tc>
                <a:tc hMerge="1">
                  <a:tcPr anchor="ctr">
                    <a:solidFill>
                      <a:srgbClr val="0D5F86"/>
                    </a:solidFill>
                  </a:tcPr>
                </a:tc>
                <a:tc gridSpan="2">
                  <a:txBody>
                    <a:bodyPr/>
                    <a:p>
                      <a:pPr algn="ctr">
                        <a:buNone/>
                      </a:pPr>
                      <a:r>
                        <a:rPr lang="en-US" altLang="zh-CN" sz="1400" dirty="0">
                          <a:latin typeface="微软雅黑" panose="020B0503020204020204" charset="-122"/>
                          <a:ea typeface="微软雅黑" panose="020B0503020204020204" charset="-122"/>
                          <a:cs typeface="微软雅黑" panose="020B0503020204020204" charset="-122"/>
                        </a:rPr>
                        <a:t>Test</a:t>
                      </a:r>
                      <a:endParaRPr lang="en-US" altLang="zh-CN" sz="1400" dirty="0">
                        <a:latin typeface="微软雅黑" panose="020B0503020204020204" charset="-122"/>
                        <a:ea typeface="微软雅黑" panose="020B0503020204020204" charset="-122"/>
                        <a:cs typeface="微软雅黑" panose="020B0503020204020204" charset="-122"/>
                      </a:endParaRPr>
                    </a:p>
                  </a:txBody>
                  <a:tcPr>
                    <a:solidFill>
                      <a:srgbClr val="0D5F86"/>
                    </a:solidFill>
                  </a:tcPr>
                </a:tc>
                <a:tc hMerge="1">
                  <a:tcPr>
                    <a:solidFill>
                      <a:srgbClr val="0D5F86"/>
                    </a:solidFill>
                  </a:tcPr>
                </a:tc>
              </a:tr>
              <a:tr h="351790">
                <a:tc gridSpan="2">
                  <a:txBody>
                    <a:bodyPr/>
                    <a:p>
                      <a:pPr algn="ctr">
                        <a:buClrTx/>
                        <a:buSzTx/>
                        <a:buFontTx/>
                        <a:buNone/>
                      </a:pPr>
                      <a:r>
                        <a:rPr lang="en-US" altLang="zh-CN" sz="1400" b="1" dirty="0">
                          <a:solidFill>
                            <a:schemeClr val="lt1"/>
                          </a:solidFill>
                          <a:latin typeface="微软雅黑" panose="020B0503020204020204" charset="-122"/>
                          <a:ea typeface="微软雅黑" panose="020B0503020204020204" charset="-122"/>
                          <a:cs typeface="微软雅黑" panose="020B0503020204020204" charset="-122"/>
                          <a:sym typeface="+mn-ea"/>
                        </a:rPr>
                        <a:t>迭代过程</a:t>
                      </a:r>
                      <a:endParaRPr lang="en-US" altLang="zh-CN" sz="1400" b="1" dirty="0">
                        <a:solidFill>
                          <a:schemeClr val="lt1"/>
                        </a:solidFill>
                        <a:latin typeface="微软雅黑" panose="020B0503020204020204" charset="-122"/>
                        <a:ea typeface="微软雅黑" panose="020B0503020204020204" charset="-122"/>
                        <a:cs typeface="微软雅黑" panose="020B0503020204020204" charset="-122"/>
                      </a:endParaRPr>
                    </a:p>
                  </a:txBody>
                  <a:tcPr anchor="ctr">
                    <a:solidFill>
                      <a:srgbClr val="0D5F86"/>
                    </a:solidFill>
                  </a:tcPr>
                </a:tc>
                <a:tc hMerge="1">
                  <a:tcPr anchor="ctr">
                    <a:solidFill>
                      <a:srgbClr val="0D5F86"/>
                    </a:solidFill>
                  </a:tcPr>
                </a:tc>
                <a:tc>
                  <a:txBody>
                    <a:bodyPr/>
                    <a:p>
                      <a:pPr algn="ctr">
                        <a:buClrTx/>
                        <a:buSzTx/>
                        <a:buFontTx/>
                        <a:buNone/>
                      </a:pPr>
                      <a:r>
                        <a:rPr lang="en-US" altLang="zh-CN" sz="1400" b="1" dirty="0">
                          <a:solidFill>
                            <a:schemeClr val="lt1"/>
                          </a:solidFill>
                          <a:latin typeface="微软雅黑" panose="020B0503020204020204" charset="-122"/>
                          <a:ea typeface="微软雅黑" panose="020B0503020204020204" charset="-122"/>
                          <a:cs typeface="微软雅黑" panose="020B0503020204020204" charset="-122"/>
                          <a:sym typeface="+mn-ea"/>
                        </a:rPr>
                        <a:t>QAC</a:t>
                      </a:r>
                      <a:endParaRPr lang="en-US" altLang="zh-CN" sz="1400" b="1" dirty="0">
                        <a:solidFill>
                          <a:schemeClr val="lt1"/>
                        </a:solidFill>
                        <a:latin typeface="微软雅黑" panose="020B0503020204020204" charset="-122"/>
                        <a:ea typeface="微软雅黑" panose="020B0503020204020204" charset="-122"/>
                        <a:cs typeface="微软雅黑" panose="020B0503020204020204" charset="-122"/>
                      </a:endParaRPr>
                    </a:p>
                  </a:txBody>
                  <a:tcPr anchor="ctr">
                    <a:solidFill>
                      <a:srgbClr val="0D5F86"/>
                    </a:solidFill>
                  </a:tcPr>
                </a:tc>
                <a:tc>
                  <a:txBody>
                    <a:bodyPr/>
                    <a:p>
                      <a:pPr algn="ctr">
                        <a:buClrTx/>
                        <a:buSzTx/>
                        <a:buFontTx/>
                        <a:buNone/>
                      </a:pPr>
                      <a:r>
                        <a:rPr lang="en-US" altLang="zh-CN" sz="1400" b="1" dirty="0">
                          <a:solidFill>
                            <a:schemeClr val="lt1"/>
                          </a:solidFill>
                          <a:latin typeface="微软雅黑" panose="020B0503020204020204" charset="-122"/>
                          <a:ea typeface="微软雅黑" panose="020B0503020204020204" charset="-122"/>
                          <a:cs typeface="微软雅黑" panose="020B0503020204020204" charset="-122"/>
                        </a:rPr>
                        <a:t>Δ</a:t>
                      </a:r>
                      <a:endParaRPr lang="en-US" altLang="zh-CN" sz="1400" b="1" dirty="0">
                        <a:solidFill>
                          <a:schemeClr val="lt1"/>
                        </a:solidFill>
                        <a:latin typeface="微软雅黑" panose="020B0503020204020204" charset="-122"/>
                        <a:ea typeface="微软雅黑" panose="020B0503020204020204" charset="-122"/>
                        <a:cs typeface="微软雅黑" panose="020B0503020204020204" charset="-122"/>
                      </a:endParaRPr>
                    </a:p>
                  </a:txBody>
                  <a:tcPr>
                    <a:solidFill>
                      <a:srgbClr val="0D5F86"/>
                    </a:solidFill>
                  </a:tcPr>
                </a:tc>
                <a:tc>
                  <a:txBody>
                    <a:bodyPr/>
                    <a:p>
                      <a:pPr algn="ctr">
                        <a:buClrTx/>
                        <a:buSzTx/>
                        <a:buFontTx/>
                        <a:buNone/>
                      </a:pPr>
                      <a:r>
                        <a:rPr lang="en-US" altLang="zh-CN" sz="1400" b="1" dirty="0">
                          <a:solidFill>
                            <a:schemeClr val="lt1"/>
                          </a:solidFill>
                          <a:latin typeface="微软雅黑" panose="020B0503020204020204" charset="-122"/>
                          <a:ea typeface="微软雅黑" panose="020B0503020204020204" charset="-122"/>
                          <a:cs typeface="微软雅黑" panose="020B0503020204020204" charset="-122"/>
                        </a:rPr>
                        <a:t>QAC</a:t>
                      </a:r>
                      <a:endParaRPr lang="en-US" altLang="zh-CN" sz="1400" b="1" dirty="0">
                        <a:solidFill>
                          <a:schemeClr val="lt1"/>
                        </a:solidFill>
                        <a:latin typeface="微软雅黑" panose="020B0503020204020204" charset="-122"/>
                        <a:ea typeface="微软雅黑" panose="020B0503020204020204" charset="-122"/>
                        <a:cs typeface="微软雅黑" panose="020B0503020204020204" charset="-122"/>
                      </a:endParaRPr>
                    </a:p>
                  </a:txBody>
                  <a:tcPr>
                    <a:solidFill>
                      <a:srgbClr val="0D5F86"/>
                    </a:solidFill>
                  </a:tcPr>
                </a:tc>
                <a:tc>
                  <a:txBody>
                    <a:bodyPr/>
                    <a:p>
                      <a:pPr algn="ctr">
                        <a:buClrTx/>
                        <a:buSzTx/>
                        <a:buFontTx/>
                        <a:buNone/>
                      </a:pPr>
                      <a:r>
                        <a:rPr lang="en-US" altLang="zh-CN" sz="1400" b="1" dirty="0">
                          <a:solidFill>
                            <a:schemeClr val="lt1"/>
                          </a:solidFill>
                          <a:latin typeface="微软雅黑" panose="020B0503020204020204" charset="-122"/>
                          <a:ea typeface="微软雅黑" panose="020B0503020204020204" charset="-122"/>
                          <a:cs typeface="微软雅黑" panose="020B0503020204020204" charset="-122"/>
                        </a:rPr>
                        <a:t>PAC</a:t>
                      </a:r>
                      <a:endParaRPr lang="en-US" altLang="zh-CN" sz="1400" b="1" dirty="0">
                        <a:solidFill>
                          <a:schemeClr val="lt1"/>
                        </a:solidFill>
                        <a:latin typeface="微软雅黑" panose="020B0503020204020204" charset="-122"/>
                        <a:ea typeface="微软雅黑" panose="020B0503020204020204" charset="-122"/>
                        <a:cs typeface="微软雅黑" panose="020B0503020204020204" charset="-122"/>
                      </a:endParaRPr>
                    </a:p>
                  </a:txBody>
                  <a:tcPr>
                    <a:solidFill>
                      <a:srgbClr val="0D5F86"/>
                    </a:solidFill>
                  </a:tcPr>
                </a:tc>
              </a:tr>
              <a:tr h="394970">
                <a:tc>
                  <a:txBody>
                    <a:bodyPr/>
                    <a:lstStyle/>
                    <a:p>
                      <a:pPr marL="0" marR="0" indent="0" algn="ctr" defTabSz="913765" rtl="0" eaLnBrk="1" fontAlgn="auto" latinLnBrk="0" hangingPunct="1">
                        <a:lnSpc>
                          <a:spcPct val="100000"/>
                        </a:lnSpc>
                        <a:spcBef>
                          <a:spcPts val="0"/>
                        </a:spcBef>
                        <a:spcAft>
                          <a:spcPts val="0"/>
                        </a:spcAft>
                        <a:buClrTx/>
                        <a:buSzTx/>
                        <a:buFontTx/>
                        <a:buNone/>
                        <a:defRPr/>
                      </a:pPr>
                      <a:r>
                        <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rPr>
                        <a:t>1</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marL="0" marR="0" indent="0" algn="ctr" defTabSz="913765" rtl="0" eaLnBrk="1" fontAlgn="auto" latinLnBrk="0" hangingPunct="1">
                        <a:lnSpc>
                          <a:spcPct val="100000"/>
                        </a:lnSpc>
                        <a:spcBef>
                          <a:spcPts val="0"/>
                        </a:spcBef>
                        <a:spcAft>
                          <a:spcPts val="0"/>
                        </a:spcAft>
                        <a:buClrTx/>
                        <a:buSzTx/>
                        <a:buFontTx/>
                        <a:buNone/>
                        <a:defRPr/>
                      </a:pPr>
                      <a:r>
                        <a:rPr lang="zh-CN" altLang="en-US" sz="1300" b="1" dirty="0" err="1" smtClean="0">
                          <a:solidFill>
                            <a:srgbClr val="0D5F86"/>
                          </a:solidFill>
                          <a:latin typeface="微软雅黑" panose="020B0503020204020204" charset="-122"/>
                          <a:ea typeface="微软雅黑" panose="020B0503020204020204" charset="-122"/>
                          <a:cs typeface="微软雅黑" panose="020B0503020204020204" charset="-122"/>
                        </a:rPr>
                        <a:t>官方 </a:t>
                      </a:r>
                      <a:r>
                        <a:rPr lang="en-US" sz="1300" b="1" dirty="0" err="1" smtClean="0">
                          <a:solidFill>
                            <a:srgbClr val="0D5F86"/>
                          </a:solidFill>
                          <a:latin typeface="微软雅黑" panose="020B0503020204020204" charset="-122"/>
                          <a:ea typeface="微软雅黑" panose="020B0503020204020204" charset="-122"/>
                          <a:cs typeface="微软雅黑" panose="020B0503020204020204" charset="-122"/>
                        </a:rPr>
                        <a:t>baseline</a:t>
                      </a:r>
                      <a:endParaRPr lang="en-US" sz="1300" b="1"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marL="0" marR="0" indent="0" algn="ctr" defTabSz="913765" rtl="0" eaLnBrk="1" fontAlgn="auto" latinLnBrk="0" hangingPunct="1">
                        <a:lnSpc>
                          <a:spcPct val="100000"/>
                        </a:lnSpc>
                        <a:spcBef>
                          <a:spcPts val="0"/>
                        </a:spcBef>
                        <a:spcAft>
                          <a:spcPts val="0"/>
                        </a:spcAft>
                        <a:buClrTx/>
                        <a:buSzTx/>
                        <a:buFontTx/>
                        <a:buNone/>
                        <a:defRPr/>
                      </a:pPr>
                      <a:r>
                        <a:rPr lang="en-US" altLang="zh-CN" sz="1300" b="1" dirty="0" smtClean="0">
                          <a:solidFill>
                            <a:srgbClr val="0D5F86"/>
                          </a:solidFill>
                          <a:latin typeface="微软雅黑" panose="020B0503020204020204" charset="-122"/>
                          <a:ea typeface="微软雅黑" panose="020B0503020204020204" charset="-122"/>
                          <a:cs typeface="微软雅黑" panose="020B0503020204020204" charset="-122"/>
                        </a:rPr>
                        <a:t>70.586</a:t>
                      </a:r>
                      <a:endParaRPr lang="en-US" altLang="zh-CN" sz="1300" b="1" dirty="0" smtClean="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marL="0" marR="0" indent="0" algn="ctr" defTabSz="913765" rtl="0" eaLnBrk="1" fontAlgn="auto" latinLnBrk="0" hangingPunct="1">
                        <a:lnSpc>
                          <a:spcPct val="100000"/>
                        </a:lnSpc>
                        <a:spcBef>
                          <a:spcPts val="0"/>
                        </a:spcBef>
                        <a:spcAft>
                          <a:spcPts val="0"/>
                        </a:spcAft>
                        <a:buClrTx/>
                        <a:buSzTx/>
                        <a:buFontTx/>
                        <a:buNone/>
                        <a:defRPr/>
                      </a:pPr>
                      <a:endPar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marL="0" marR="0" indent="0" algn="ctr" defTabSz="913765" rtl="0" eaLnBrk="1" fontAlgn="auto" latinLnBrk="0" hangingPunct="1">
                        <a:lnSpc>
                          <a:spcPct val="100000"/>
                        </a:lnSpc>
                        <a:spcBef>
                          <a:spcPts val="0"/>
                        </a:spcBef>
                        <a:spcAft>
                          <a:spcPts val="0"/>
                        </a:spcAft>
                        <a:buClrTx/>
                        <a:buSzTx/>
                        <a:buFontTx/>
                        <a:buNone/>
                        <a:defRPr/>
                      </a:pPr>
                      <a:endPar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marL="0" marR="0" indent="0" algn="ctr" defTabSz="913765" rtl="0" eaLnBrk="1" fontAlgn="auto" latinLnBrk="0" hangingPunct="1">
                        <a:lnSpc>
                          <a:spcPct val="100000"/>
                        </a:lnSpc>
                        <a:spcBef>
                          <a:spcPts val="0"/>
                        </a:spcBef>
                        <a:spcAft>
                          <a:spcPts val="0"/>
                        </a:spcAft>
                        <a:buClrTx/>
                        <a:buSzTx/>
                        <a:buFontTx/>
                        <a:buNone/>
                        <a:defRPr/>
                      </a:pPr>
                      <a:endPar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r>
              <a:tr h="396240">
                <a:tc>
                  <a:txBody>
                    <a:bodyPr/>
                    <a:lstStyle/>
                    <a:p>
                      <a:pPr algn="ctr"/>
                      <a:r>
                        <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rPr>
                        <a:t>2</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300" b="1" dirty="0" smtClean="0">
                          <a:solidFill>
                            <a:srgbClr val="FF0000"/>
                          </a:solidFill>
                          <a:latin typeface="微软雅黑" panose="020B0503020204020204" charset="-122"/>
                          <a:ea typeface="微软雅黑" panose="020B0503020204020204" charset="-122"/>
                          <a:cs typeface="微软雅黑" panose="020B0503020204020204" charset="-122"/>
                          <a:sym typeface="+mn-ea"/>
                        </a:rPr>
                        <a:t>+</a:t>
                      </a:r>
                      <a:r>
                        <a:rPr lang="zh-CN" altLang="en-US" sz="1300" b="1" dirty="0" smtClean="0">
                          <a:solidFill>
                            <a:srgbClr val="FF0000"/>
                          </a:solidFill>
                          <a:latin typeface="微软雅黑" panose="020B0503020204020204" charset="-122"/>
                          <a:ea typeface="微软雅黑" panose="020B0503020204020204" charset="-122"/>
                          <a:cs typeface="微软雅黑" panose="020B0503020204020204" charset="-122"/>
                          <a:sym typeface="+mn-ea"/>
                        </a:rPr>
                        <a:t>数据增强</a:t>
                      </a:r>
                      <a:endParaRPr lang="zh-CN" altLang="en-US" sz="1300" b="1"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txBody>
                  <a:tcPr anchor="ctr"/>
                </a:tc>
                <a:tc>
                  <a:txBody>
                    <a:bodyPr/>
                    <a:lstStyle/>
                    <a:p>
                      <a:pPr algn="ctr"/>
                      <a:r>
                        <a:rPr lang="en-US" altLang="zh-CN" sz="1300" dirty="0">
                          <a:solidFill>
                            <a:srgbClr val="0D5F86"/>
                          </a:solidFill>
                          <a:latin typeface="微软雅黑" panose="020B0503020204020204" charset="-122"/>
                          <a:ea typeface="微软雅黑" panose="020B0503020204020204" charset="-122"/>
                          <a:cs typeface="微软雅黑" panose="020B0503020204020204" charset="-122"/>
                        </a:rPr>
                        <a:t>73.927</a:t>
                      </a:r>
                      <a:endParaRPr lang="en-US" altLang="zh-CN"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r>
                        <a:rPr lang="en-US" altLang="zh-CN" sz="1300" b="1" dirty="0">
                          <a:solidFill>
                            <a:srgbClr val="FF0000"/>
                          </a:solidFill>
                          <a:latin typeface="微软雅黑" panose="020B0503020204020204" charset="-122"/>
                          <a:ea typeface="微软雅黑" panose="020B0503020204020204" charset="-122"/>
                          <a:cs typeface="微软雅黑" panose="020B0503020204020204" charset="-122"/>
                        </a:rPr>
                        <a:t>+3.341</a:t>
                      </a:r>
                      <a:endParaRPr lang="en-US" altLang="zh-CN" sz="1300" b="1" dirty="0">
                        <a:solidFill>
                          <a:srgbClr val="FF0000"/>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r>
              <a:tr h="394335">
                <a:tc>
                  <a:txBody>
                    <a:bodyPr/>
                    <a:lstStyle/>
                    <a:p>
                      <a:pPr algn="ctr"/>
                      <a:r>
                        <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rPr>
                        <a:t>3</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sz="1300">
                          <a:solidFill>
                            <a:srgbClr val="0D5F86"/>
                          </a:solidFill>
                          <a:latin typeface="微软雅黑" panose="020B0503020204020204" charset="-122"/>
                          <a:ea typeface="微软雅黑" panose="020B0503020204020204" charset="-122"/>
                          <a:cs typeface="微软雅黑" panose="020B0503020204020204" charset="-122"/>
                          <a:sym typeface="+mn-ea"/>
                        </a:rPr>
                        <a:t>+</a:t>
                      </a:r>
                      <a:r>
                        <a:rPr sz="1300">
                          <a:solidFill>
                            <a:srgbClr val="0D5F86"/>
                          </a:solidFill>
                          <a:latin typeface="微软雅黑" panose="020B0503020204020204" charset="-122"/>
                          <a:ea typeface="微软雅黑" panose="020B0503020204020204" charset="-122"/>
                          <a:cs typeface="微软雅黑" panose="020B0503020204020204" charset="-122"/>
                          <a:sym typeface="+mn-ea"/>
                        </a:rPr>
                        <a:t>排除重复干扰项</a:t>
                      </a:r>
                      <a:endParaRPr lang="en-US" altLang="zh-CN"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rPr>
                        <a:t>74.81</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r>
                        <a:rPr lang="en-US" altLang="zh-CN" sz="1300" dirty="0">
                          <a:solidFill>
                            <a:srgbClr val="0D5F86"/>
                          </a:solidFill>
                          <a:latin typeface="微软雅黑" panose="020B0503020204020204" charset="-122"/>
                          <a:ea typeface="微软雅黑" panose="020B0503020204020204" charset="-122"/>
                          <a:cs typeface="微软雅黑" panose="020B0503020204020204" charset="-122"/>
                        </a:rPr>
                        <a:t>+0.883</a:t>
                      </a:r>
                      <a:endParaRPr lang="en-US" altLang="zh-CN"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r>
              <a:tr h="487680">
                <a:tc>
                  <a:txBody>
                    <a:bodyPr/>
                    <a:lstStyle/>
                    <a:p>
                      <a:pPr algn="ctr"/>
                      <a:r>
                        <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rPr>
                        <a:t>4</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300" b="1" dirty="0" smtClean="0">
                          <a:solidFill>
                            <a:srgbClr val="FF0000"/>
                          </a:solidFill>
                          <a:latin typeface="微软雅黑" panose="020B0503020204020204" charset="-122"/>
                          <a:ea typeface="微软雅黑" panose="020B0503020204020204" charset="-122"/>
                          <a:cs typeface="微软雅黑" panose="020B0503020204020204" charset="-122"/>
                        </a:rPr>
                        <a:t>+</a:t>
                      </a:r>
                      <a:r>
                        <a:rPr lang="zh-CN" altLang="en-US" sz="1300" b="1" dirty="0">
                          <a:solidFill>
                            <a:srgbClr val="FF0000"/>
                          </a:solidFill>
                          <a:latin typeface="微软雅黑" panose="020B0503020204020204" charset="-122"/>
                          <a:ea typeface="微软雅黑" panose="020B0503020204020204" charset="-122"/>
                          <a:cs typeface="微软雅黑" panose="020B0503020204020204" charset="-122"/>
                          <a:sym typeface="+mn-ea"/>
                        </a:rPr>
                        <a:t>语言模型微调</a:t>
                      </a:r>
                      <a:r>
                        <a:rPr lang="zh-CN" altLang="en-US" sz="1300" b="1" dirty="0">
                          <a:solidFill>
                            <a:srgbClr val="FF0000"/>
                          </a:solidFill>
                          <a:latin typeface="微软雅黑" panose="020B0503020204020204" charset="-122"/>
                          <a:ea typeface="微软雅黑" panose="020B0503020204020204" charset="-122"/>
                          <a:cs typeface="微软雅黑" panose="020B0503020204020204" charset="-122"/>
                          <a:sym typeface="+mn-ea"/>
                        </a:rPr>
                        <a:t>（</a:t>
                      </a:r>
                      <a:r>
                        <a:rPr lang="en-US" altLang="zh-CN" sz="1300" b="1" dirty="0">
                          <a:solidFill>
                            <a:srgbClr val="FF0000"/>
                          </a:solidFill>
                          <a:latin typeface="微软雅黑" panose="020B0503020204020204" charset="-122"/>
                          <a:ea typeface="微软雅黑" panose="020B0503020204020204" charset="-122"/>
                          <a:cs typeface="微软雅黑" panose="020B0503020204020204" charset="-122"/>
                          <a:sym typeface="+mn-ea"/>
                        </a:rPr>
                        <a:t>6</a:t>
                      </a:r>
                      <a:r>
                        <a:rPr lang="zh-CN" altLang="en-US" sz="1300" b="1" dirty="0">
                          <a:solidFill>
                            <a:srgbClr val="FF0000"/>
                          </a:solidFill>
                          <a:latin typeface="微软雅黑" panose="020B0503020204020204" charset="-122"/>
                          <a:ea typeface="微软雅黑" panose="020B0503020204020204" charset="-122"/>
                          <a:cs typeface="微软雅黑" panose="020B0503020204020204" charset="-122"/>
                          <a:sym typeface="+mn-ea"/>
                        </a:rPr>
                        <a:t>万</a:t>
                      </a:r>
                      <a:r>
                        <a:rPr lang="zh-CN" altLang="en-US" sz="1300" b="1" dirty="0">
                          <a:solidFill>
                            <a:srgbClr val="FF0000"/>
                          </a:solidFill>
                          <a:latin typeface="微软雅黑" panose="020B0503020204020204" charset="-122"/>
                          <a:ea typeface="微软雅黑" panose="020B0503020204020204" charset="-122"/>
                          <a:cs typeface="微软雅黑" panose="020B0503020204020204" charset="-122"/>
                          <a:sym typeface="+mn-ea"/>
                        </a:rPr>
                        <a:t>步）</a:t>
                      </a:r>
                      <a:endParaRPr lang="zh-CN" altLang="en-US" sz="1300" b="1" dirty="0">
                        <a:solidFill>
                          <a:srgbClr val="FF0000"/>
                        </a:solidFill>
                        <a:latin typeface="微软雅黑" panose="020B0503020204020204" charset="-122"/>
                        <a:ea typeface="微软雅黑" panose="020B0503020204020204" charset="-122"/>
                        <a:cs typeface="微软雅黑" panose="020B0503020204020204" charset="-122"/>
                        <a:sym typeface="+mn-ea"/>
                      </a:endParaRPr>
                    </a:p>
                    <a:p>
                      <a:pPr algn="ctr"/>
                      <a:r>
                        <a:rPr lang="en-US" altLang="zh-CN" sz="1300" b="1" dirty="0">
                          <a:solidFill>
                            <a:srgbClr val="FF0000"/>
                          </a:solidFill>
                          <a:latin typeface="微软雅黑" panose="020B0503020204020204" charset="-122"/>
                          <a:ea typeface="微软雅黑" panose="020B0503020204020204" charset="-122"/>
                          <a:cs typeface="微软雅黑" panose="020B0503020204020204" charset="-122"/>
                          <a:sym typeface="+mn-ea"/>
                        </a:rPr>
                        <a:t>bert_chinese_base++</a:t>
                      </a:r>
                      <a:endParaRPr lang="en-US" altLang="zh-CN" sz="1300" b="1" dirty="0" smtClean="0">
                        <a:solidFill>
                          <a:srgbClr val="FF0000"/>
                        </a:solidFill>
                        <a:latin typeface="微软雅黑" panose="020B0503020204020204" charset="-122"/>
                        <a:ea typeface="微软雅黑" panose="020B0503020204020204" charset="-122"/>
                        <a:cs typeface="微软雅黑" panose="020B0503020204020204" charset="-122"/>
                        <a:sym typeface="+mn-ea"/>
                      </a:endParaRPr>
                    </a:p>
                  </a:txBody>
                  <a:tcPr anchor="ctr"/>
                </a:tc>
                <a:tc>
                  <a:txBody>
                    <a:bodyPr/>
                    <a:lstStyle/>
                    <a:p>
                      <a:pPr algn="ctr"/>
                      <a:r>
                        <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rPr>
                        <a:t>76.907</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r>
                        <a:rPr lang="en-US" altLang="zh-CN" sz="1300" b="1" dirty="0">
                          <a:solidFill>
                            <a:srgbClr val="FF0000"/>
                          </a:solidFill>
                          <a:latin typeface="微软雅黑" panose="020B0503020204020204" charset="-122"/>
                          <a:ea typeface="微软雅黑" panose="020B0503020204020204" charset="-122"/>
                          <a:cs typeface="微软雅黑" panose="020B0503020204020204" charset="-122"/>
                        </a:rPr>
                        <a:t>+2.097</a:t>
                      </a:r>
                      <a:endParaRPr lang="en-US" altLang="zh-CN" sz="1300" b="1" dirty="0">
                        <a:solidFill>
                          <a:srgbClr val="FF0000"/>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r>
              <a:tr h="394970">
                <a:tc>
                  <a:txBody>
                    <a:bodyPr/>
                    <a:lstStyle/>
                    <a:p>
                      <a:pPr algn="ctr"/>
                      <a:r>
                        <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rPr>
                        <a:t>5</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rPr>
                        <a:t>+</a:t>
                      </a:r>
                      <a:r>
                        <a:rPr lang="zh-CN" altLang="en-US" sz="1300" dirty="0" smtClean="0">
                          <a:solidFill>
                            <a:srgbClr val="0D5F86"/>
                          </a:solidFill>
                          <a:latin typeface="微软雅黑" panose="020B0503020204020204" charset="-122"/>
                          <a:ea typeface="微软雅黑" panose="020B0503020204020204" charset="-122"/>
                          <a:cs typeface="微软雅黑" panose="020B0503020204020204" charset="-122"/>
                        </a:rPr>
                        <a:t>改进数据混合模式</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rPr>
                        <a:t>77.825</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r>
                        <a:rPr lang="en-US" altLang="zh-CN" sz="1300" dirty="0">
                          <a:solidFill>
                            <a:srgbClr val="0D5F86"/>
                          </a:solidFill>
                          <a:latin typeface="微软雅黑" panose="020B0503020204020204" charset="-122"/>
                          <a:ea typeface="微软雅黑" panose="020B0503020204020204" charset="-122"/>
                          <a:cs typeface="微软雅黑" panose="020B0503020204020204" charset="-122"/>
                        </a:rPr>
                        <a:t>+0.918</a:t>
                      </a:r>
                      <a:endParaRPr lang="en-US" altLang="zh-CN"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r>
              <a:tr h="395605">
                <a:tc>
                  <a:txBody>
                    <a:bodyPr/>
                    <a:lstStyle/>
                    <a:p>
                      <a:pPr algn="ctr"/>
                      <a:r>
                        <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rPr>
                        <a:t>6</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altLang="zh-CN" sz="1300" dirty="0" smtClean="0">
                          <a:solidFill>
                            <a:srgbClr val="0D5F86"/>
                          </a:solidFill>
                          <a:latin typeface="微软雅黑" panose="020B0503020204020204" charset="-122"/>
                          <a:ea typeface="微软雅黑" panose="020B0503020204020204" charset="-122"/>
                          <a:cs typeface="微软雅黑" panose="020B0503020204020204" charset="-122"/>
                        </a:rPr>
                        <a:t>+</a:t>
                      </a:r>
                      <a:r>
                        <a:rPr lang="en-US" sz="1300" dirty="0" smtClean="0">
                          <a:solidFill>
                            <a:srgbClr val="0D5F86"/>
                          </a:solidFill>
                          <a:latin typeface="微软雅黑" panose="020B0503020204020204" charset="-122"/>
                          <a:ea typeface="微软雅黑" panose="020B0503020204020204" charset="-122"/>
                          <a:cs typeface="微软雅黑" panose="020B0503020204020204" charset="-122"/>
                        </a:rPr>
                        <a:t>bert_wwm_ext</a:t>
                      </a:r>
                      <a:endParaRPr 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en-US" sz="1300" dirty="0" smtClean="0">
                          <a:solidFill>
                            <a:srgbClr val="0D5F86"/>
                          </a:solidFill>
                          <a:latin typeface="微软雅黑" panose="020B0503020204020204" charset="-122"/>
                          <a:ea typeface="微软雅黑" panose="020B0503020204020204" charset="-122"/>
                          <a:cs typeface="微软雅黑" panose="020B0503020204020204" charset="-122"/>
                        </a:rPr>
                        <a:t>78.84</a:t>
                      </a:r>
                      <a:endParaRPr 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r>
                        <a:rPr lang="en-US" altLang="zh-CN" sz="1300" dirty="0">
                          <a:solidFill>
                            <a:srgbClr val="0D5F86"/>
                          </a:solidFill>
                          <a:latin typeface="微软雅黑" panose="020B0503020204020204" charset="-122"/>
                          <a:ea typeface="微软雅黑" panose="020B0503020204020204" charset="-122"/>
                          <a:cs typeface="微软雅黑" panose="020B0503020204020204" charset="-122"/>
                        </a:rPr>
                        <a:t>+1.015</a:t>
                      </a:r>
                      <a:endParaRPr lang="en-US" altLang="zh-CN"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r>
              <a:tr h="487680">
                <a:tc>
                  <a:txBody>
                    <a:bodyPr/>
                    <a:p>
                      <a:pPr algn="ctr">
                        <a:buNone/>
                      </a:pPr>
                      <a:r>
                        <a:rPr lang="en-US" altLang="zh-CN" sz="1300" dirty="0">
                          <a:solidFill>
                            <a:srgbClr val="0D5F86"/>
                          </a:solidFill>
                          <a:latin typeface="微软雅黑" panose="020B0503020204020204" charset="-122"/>
                          <a:ea typeface="微软雅黑" panose="020B0503020204020204" charset="-122"/>
                          <a:cs typeface="微软雅黑" panose="020B0503020204020204" charset="-122"/>
                        </a:rPr>
                        <a:t>7</a:t>
                      </a:r>
                      <a:endParaRPr lang="en-US" altLang="zh-CN"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r>
                        <a:rPr lang="en-US" altLang="zh-CN" sz="1300" b="1" dirty="0" smtClean="0">
                          <a:solidFill>
                            <a:srgbClr val="FF0000"/>
                          </a:solidFill>
                          <a:latin typeface="微软雅黑" panose="020B0503020204020204" charset="-122"/>
                          <a:ea typeface="微软雅黑" panose="020B0503020204020204" charset="-122"/>
                          <a:cs typeface="微软雅黑" panose="020B0503020204020204" charset="-122"/>
                          <a:sym typeface="+mn-ea"/>
                        </a:rPr>
                        <a:t>+</a:t>
                      </a:r>
                      <a:r>
                        <a:rPr lang="zh-CN" altLang="en-US" sz="1300" b="1" dirty="0">
                          <a:solidFill>
                            <a:srgbClr val="FF0000"/>
                          </a:solidFill>
                          <a:latin typeface="微软雅黑" panose="020B0503020204020204" charset="-122"/>
                          <a:ea typeface="微软雅黑" panose="020B0503020204020204" charset="-122"/>
                          <a:cs typeface="微软雅黑" panose="020B0503020204020204" charset="-122"/>
                          <a:sym typeface="+mn-ea"/>
                        </a:rPr>
                        <a:t>微调 </a:t>
                      </a:r>
                      <a:r>
                        <a:rPr lang="en-US" sz="1300" b="1" dirty="0" smtClean="0">
                          <a:solidFill>
                            <a:srgbClr val="FF0000"/>
                          </a:solidFill>
                          <a:latin typeface="微软雅黑" panose="020B0503020204020204" charset="-122"/>
                          <a:ea typeface="微软雅黑" panose="020B0503020204020204" charset="-122"/>
                          <a:cs typeface="微软雅黑" panose="020B0503020204020204" charset="-122"/>
                          <a:sym typeface="+mn-ea"/>
                        </a:rPr>
                        <a:t>wwm_ext</a:t>
                      </a:r>
                      <a:r>
                        <a:rPr lang="zh-CN" altLang="en-US" sz="1300" b="1" dirty="0">
                          <a:solidFill>
                            <a:srgbClr val="FF0000"/>
                          </a:solidFill>
                          <a:latin typeface="微软雅黑" panose="020B0503020204020204" charset="-122"/>
                          <a:ea typeface="微软雅黑" panose="020B0503020204020204" charset="-122"/>
                          <a:cs typeface="微软雅黑" panose="020B0503020204020204" charset="-122"/>
                          <a:sym typeface="+mn-ea"/>
                        </a:rPr>
                        <a:t>（</a:t>
                      </a:r>
                      <a:r>
                        <a:rPr lang="en-US" altLang="zh-CN" sz="1300" b="1" dirty="0">
                          <a:solidFill>
                            <a:srgbClr val="FF0000"/>
                          </a:solidFill>
                          <a:latin typeface="微软雅黑" panose="020B0503020204020204" charset="-122"/>
                          <a:ea typeface="微软雅黑" panose="020B0503020204020204" charset="-122"/>
                          <a:cs typeface="微软雅黑" panose="020B0503020204020204" charset="-122"/>
                          <a:sym typeface="+mn-ea"/>
                        </a:rPr>
                        <a:t>6</a:t>
                      </a:r>
                      <a:r>
                        <a:rPr lang="zh-CN" altLang="en-US" sz="1300" b="1" dirty="0">
                          <a:solidFill>
                            <a:srgbClr val="FF0000"/>
                          </a:solidFill>
                          <a:latin typeface="微软雅黑" panose="020B0503020204020204" charset="-122"/>
                          <a:ea typeface="微软雅黑" panose="020B0503020204020204" charset="-122"/>
                          <a:cs typeface="微软雅黑" panose="020B0503020204020204" charset="-122"/>
                          <a:sym typeface="+mn-ea"/>
                        </a:rPr>
                        <a:t>万</a:t>
                      </a:r>
                      <a:r>
                        <a:rPr lang="zh-CN" altLang="en-US" sz="1300" b="1" dirty="0">
                          <a:solidFill>
                            <a:srgbClr val="FF0000"/>
                          </a:solidFill>
                          <a:latin typeface="微软雅黑" panose="020B0503020204020204" charset="-122"/>
                          <a:ea typeface="微软雅黑" panose="020B0503020204020204" charset="-122"/>
                          <a:cs typeface="微软雅黑" panose="020B0503020204020204" charset="-122"/>
                          <a:sym typeface="+mn-ea"/>
                        </a:rPr>
                        <a:t>步）</a:t>
                      </a:r>
                      <a:endParaRPr lang="zh-CN" altLang="en-US" sz="1300" b="1" dirty="0">
                        <a:solidFill>
                          <a:srgbClr val="FF0000"/>
                        </a:solidFill>
                        <a:latin typeface="微软雅黑" panose="020B0503020204020204" charset="-122"/>
                        <a:ea typeface="微软雅黑" panose="020B0503020204020204" charset="-122"/>
                        <a:cs typeface="微软雅黑" panose="020B0503020204020204" charset="-122"/>
                        <a:sym typeface="+mn-ea"/>
                      </a:endParaRPr>
                    </a:p>
                    <a:p>
                      <a:pPr algn="ctr"/>
                      <a:r>
                        <a:rPr lang="en-US" sz="1300" b="1" dirty="0" smtClean="0">
                          <a:solidFill>
                            <a:srgbClr val="FF0000"/>
                          </a:solidFill>
                          <a:latin typeface="微软雅黑" panose="020B0503020204020204" charset="-122"/>
                          <a:ea typeface="微软雅黑" panose="020B0503020204020204" charset="-122"/>
                          <a:cs typeface="微软雅黑" panose="020B0503020204020204" charset="-122"/>
                          <a:sym typeface="+mn-ea"/>
                        </a:rPr>
                        <a:t>bert_wwm_ext</a:t>
                      </a:r>
                      <a:r>
                        <a:rPr lang="en-US" altLang="zh-CN" sz="1300" b="1" dirty="0">
                          <a:solidFill>
                            <a:srgbClr val="FF0000"/>
                          </a:solidFill>
                          <a:latin typeface="微软雅黑" panose="020B0503020204020204" charset="-122"/>
                          <a:ea typeface="微软雅黑" panose="020B0503020204020204" charset="-122"/>
                          <a:cs typeface="微软雅黑" panose="020B0503020204020204" charset="-122"/>
                          <a:sym typeface="+mn-ea"/>
                        </a:rPr>
                        <a:t>++</a:t>
                      </a:r>
                      <a:endParaRPr lang="zh-CN" altLang="en-US" sz="1300" b="1" dirty="0">
                        <a:solidFill>
                          <a:srgbClr val="FF0000"/>
                        </a:solidFill>
                        <a:latin typeface="微软雅黑" panose="020B0503020204020204" charset="-122"/>
                        <a:ea typeface="微软雅黑" panose="020B0503020204020204" charset="-122"/>
                        <a:cs typeface="微软雅黑" panose="020B0503020204020204" charset="-122"/>
                        <a:sym typeface="+mn-ea"/>
                      </a:endParaRPr>
                    </a:p>
                  </a:txBody>
                  <a:tcPr anchor="ctr"/>
                </a:tc>
                <a:tc>
                  <a:txBody>
                    <a:bodyPr/>
                    <a:p>
                      <a:pPr algn="ctr">
                        <a:buNone/>
                      </a:pPr>
                      <a:r>
                        <a:rPr lang="en-US" altLang="zh-CN" sz="1300" dirty="0">
                          <a:solidFill>
                            <a:srgbClr val="0D5F86"/>
                          </a:solidFill>
                          <a:latin typeface="微软雅黑" panose="020B0503020204020204" charset="-122"/>
                          <a:ea typeface="微软雅黑" panose="020B0503020204020204" charset="-122"/>
                          <a:cs typeface="微软雅黑" panose="020B0503020204020204" charset="-122"/>
                        </a:rPr>
                        <a:t>80.38</a:t>
                      </a:r>
                      <a:endParaRPr lang="en-US" altLang="zh-CN"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r>
                        <a:rPr lang="en-US" altLang="zh-CN" sz="1300" b="1" dirty="0">
                          <a:solidFill>
                            <a:srgbClr val="FF0000"/>
                          </a:solidFill>
                          <a:latin typeface="微软雅黑" panose="020B0503020204020204" charset="-122"/>
                          <a:ea typeface="微软雅黑" panose="020B0503020204020204" charset="-122"/>
                          <a:cs typeface="微软雅黑" panose="020B0503020204020204" charset="-122"/>
                        </a:rPr>
                        <a:t>+1.54</a:t>
                      </a:r>
                      <a:endParaRPr lang="en-US" altLang="zh-CN" sz="1300" b="1" dirty="0">
                        <a:solidFill>
                          <a:srgbClr val="FF0000"/>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r>
              <a:tr h="395605">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r>
                        <a:rPr lang="en-US" altLang="zh-CN" sz="1300" b="1" dirty="0">
                          <a:solidFill>
                            <a:srgbClr val="0D5F86"/>
                          </a:solidFill>
                          <a:latin typeface="微软雅黑" panose="020B0503020204020204" charset="-122"/>
                          <a:ea typeface="微软雅黑" panose="020B0503020204020204" charset="-122"/>
                          <a:cs typeface="微软雅黑" panose="020B0503020204020204" charset="-122"/>
                        </a:rPr>
                        <a:t>78.781</a:t>
                      </a:r>
                      <a:endParaRPr lang="en-US" altLang="zh-CN" sz="1300" b="1"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p>
                      <a:pPr algn="ctr">
                        <a:buNone/>
                      </a:pPr>
                      <a:r>
                        <a:rPr lang="en-US" altLang="zh-CN" sz="1300" b="1" dirty="0">
                          <a:solidFill>
                            <a:srgbClr val="0D5F86"/>
                          </a:solidFill>
                          <a:latin typeface="微软雅黑" panose="020B0503020204020204" charset="-122"/>
                          <a:ea typeface="微软雅黑" panose="020B0503020204020204" charset="-122"/>
                          <a:cs typeface="微软雅黑" panose="020B0503020204020204" charset="-122"/>
                        </a:rPr>
                        <a:t>26.6</a:t>
                      </a:r>
                      <a:endParaRPr lang="en-US" altLang="zh-CN" sz="1300" b="1"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r>
            </a:tbl>
          </a:graphicData>
        </a:graphic>
      </p:graphicFrame>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flipH="1">
            <a:off x="0" y="-19050"/>
            <a:ext cx="1981200" cy="5143500"/>
          </a:xfrm>
          <a:prstGeom prst="rect">
            <a:avLst/>
          </a:prstGeom>
          <a:solidFill>
            <a:srgbClr val="E7EDF2"/>
          </a:solidFill>
          <a:ln w="12700"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bg2">
                  <a:lumMod val="95000"/>
                </a:schemeClr>
              </a:solidFill>
              <a:latin typeface="Open Sans" panose="020B0606030504020204"/>
              <a:cs typeface="Open Sans" panose="020B0606030504020204"/>
            </a:endParaRPr>
          </a:p>
        </p:txBody>
      </p:sp>
      <p:sp>
        <p:nvSpPr>
          <p:cNvPr id="3" name="矩形 2"/>
          <p:cNvSpPr/>
          <p:nvPr/>
        </p:nvSpPr>
        <p:spPr>
          <a:xfrm>
            <a:off x="2338705" y="231775"/>
            <a:ext cx="6362065" cy="4431030"/>
          </a:xfrm>
          <a:prstGeom prst="rect">
            <a:avLst/>
          </a:prstGeom>
        </p:spPr>
        <p:txBody>
          <a:bodyPr wrap="square">
            <a:spAutoFit/>
          </a:bodyPr>
          <a:lstStyle/>
          <a:p>
            <a:pPr>
              <a:lnSpc>
                <a:spcPct val="150000"/>
              </a:lnSpc>
              <a:buClr>
                <a:srgbClr val="0D5F86"/>
              </a:buClr>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创新点</a:t>
            </a:r>
            <a:endParaRPr lang="en-US" altLang="zh-CN" sz="1600" b="1" dirty="0">
              <a:solidFill>
                <a:srgbClr val="0D5F86"/>
              </a:solidFill>
              <a:latin typeface="微软雅黑" panose="020B0503020204020204" charset="-122"/>
              <a:ea typeface="微软雅黑" panose="020B0503020204020204" charset="-122"/>
              <a:cs typeface="微软雅黑" panose="020B0503020204020204" charset="-122"/>
            </a:endParaRPr>
          </a:p>
          <a:p>
            <a:pPr marL="285750" indent="-285750">
              <a:lnSpc>
                <a:spcPct val="150000"/>
              </a:lnSpc>
              <a:buClr>
                <a:srgbClr val="0D5F86"/>
              </a:buClr>
              <a:buFont typeface="Wingdings" panose="05000000000000000000" pitchFamily="2" charset="2"/>
              <a:buChar char="u"/>
            </a:pPr>
            <a:r>
              <a:rPr lang="zh-CN" sz="1400" dirty="0">
                <a:solidFill>
                  <a:srgbClr val="0D5F86"/>
                </a:solidFill>
                <a:latin typeface="微软雅黑" panose="020B0503020204020204" charset="-122"/>
                <a:ea typeface="微软雅黑" panose="020B0503020204020204" charset="-122"/>
                <a:cs typeface="微软雅黑" panose="020B0503020204020204" charset="-122"/>
              </a:rPr>
              <a:t>提出了一种填空型阅读理解任务的</a:t>
            </a:r>
            <a:r>
              <a:rPr lang="zh-CN" sz="1400" dirty="0">
                <a:solidFill>
                  <a:srgbClr val="0D5F86"/>
                </a:solidFill>
                <a:latin typeface="微软雅黑" panose="020B0503020204020204" charset="-122"/>
                <a:ea typeface="微软雅黑" panose="020B0503020204020204" charset="-122"/>
                <a:cs typeface="微软雅黑" panose="020B0503020204020204" charset="-122"/>
                <a:sym typeface="+mn-ea"/>
              </a:rPr>
              <a:t>通用数据增强方法</a:t>
            </a:r>
            <a:endParaRPr lang="en-US" altLang="zh-CN" sz="1400" dirty="0">
              <a:solidFill>
                <a:srgbClr val="0D5F86"/>
              </a:solidFill>
              <a:latin typeface="微软雅黑" panose="020B0503020204020204" charset="-122"/>
              <a:ea typeface="微软雅黑" panose="020B0503020204020204" charset="-122"/>
              <a:cs typeface="微软雅黑" panose="020B0503020204020204" charset="-122"/>
            </a:endParaRPr>
          </a:p>
          <a:p>
            <a:pPr marL="285750" indent="-285750">
              <a:lnSpc>
                <a:spcPct val="150000"/>
              </a:lnSpc>
              <a:buClr>
                <a:srgbClr val="0D5F86"/>
              </a:buClr>
              <a:buFont typeface="Wingdings" panose="05000000000000000000" pitchFamily="2" charset="2"/>
              <a:buChar char="u"/>
            </a:pPr>
            <a:r>
              <a:rPr lang="zh-CN" sz="1400" dirty="0">
                <a:solidFill>
                  <a:srgbClr val="0D5F86"/>
                </a:solidFill>
                <a:latin typeface="微软雅黑" panose="020B0503020204020204" charset="-122"/>
                <a:ea typeface="微软雅黑" panose="020B0503020204020204" charset="-122"/>
                <a:cs typeface="微软雅黑" panose="020B0503020204020204" charset="-122"/>
                <a:sym typeface="+mn-ea"/>
              </a:rPr>
              <a:t>在特定任务数据上精调 LM 明显地提升了语言模型对该任务的表达能力</a:t>
            </a:r>
            <a:endParaRPr lang="en-US" altLang="zh-CN" sz="1400" dirty="0">
              <a:solidFill>
                <a:srgbClr val="0D5F86"/>
              </a:solidFill>
              <a:latin typeface="微软雅黑" panose="020B0503020204020204" charset="-122"/>
              <a:ea typeface="微软雅黑" panose="020B0503020204020204" charset="-122"/>
              <a:cs typeface="微软雅黑" panose="020B0503020204020204" charset="-122"/>
            </a:endParaRPr>
          </a:p>
          <a:p>
            <a:pPr marL="285750" indent="-285750">
              <a:lnSpc>
                <a:spcPct val="150000"/>
              </a:lnSpc>
              <a:buClr>
                <a:srgbClr val="0D5F86"/>
              </a:buClr>
              <a:buFont typeface="Wingdings" panose="05000000000000000000" pitchFamily="2" charset="2"/>
              <a:buChar char="u"/>
            </a:pPr>
            <a:r>
              <a:rPr lang="zh-CN" altLang="en-US" sz="1400" dirty="0">
                <a:solidFill>
                  <a:srgbClr val="0D5F86"/>
                </a:solidFill>
                <a:latin typeface="微软雅黑" panose="020B0503020204020204" charset="-122"/>
                <a:ea typeface="微软雅黑" panose="020B0503020204020204" charset="-122"/>
                <a:cs typeface="微软雅黑" panose="020B0503020204020204" charset="-122"/>
              </a:rPr>
              <a:t>学习率的领域自适应与三角周期性学习</a:t>
            </a:r>
            <a:endParaRPr lang="zh-CN" altLang="en-US" sz="1400" dirty="0">
              <a:solidFill>
                <a:srgbClr val="0D5F86"/>
              </a:solidFill>
              <a:latin typeface="微软雅黑" panose="020B0503020204020204" charset="-122"/>
              <a:ea typeface="微软雅黑" panose="020B0503020204020204" charset="-122"/>
              <a:cs typeface="微软雅黑" panose="020B0503020204020204" charset="-122"/>
            </a:endParaRPr>
          </a:p>
          <a:p>
            <a:pPr marL="285750" indent="-285750">
              <a:lnSpc>
                <a:spcPct val="150000"/>
              </a:lnSpc>
              <a:buClr>
                <a:srgbClr val="0D5F86"/>
              </a:buClr>
              <a:buFont typeface="Wingdings" panose="05000000000000000000" pitchFamily="2" charset="2"/>
              <a:buChar char="u"/>
            </a:pPr>
            <a:r>
              <a:rPr lang="zh-CN" altLang="en-US" sz="1400" dirty="0">
                <a:solidFill>
                  <a:srgbClr val="0D5F86"/>
                </a:solidFill>
                <a:latin typeface="微软雅黑" panose="020B0503020204020204" charset="-122"/>
                <a:ea typeface="微软雅黑" panose="020B0503020204020204" charset="-122"/>
                <a:cs typeface="微软雅黑" panose="020B0503020204020204" charset="-122"/>
              </a:rPr>
              <a:t>数据增强与原始数据的混合模式选择</a:t>
            </a:r>
            <a:endParaRPr lang="en-US" altLang="zh-CN" sz="1400" dirty="0">
              <a:solidFill>
                <a:srgbClr val="0D5F86"/>
              </a:solidFill>
              <a:latin typeface="微软雅黑" panose="020B0503020204020204" charset="-122"/>
              <a:ea typeface="微软雅黑" panose="020B0503020204020204" charset="-122"/>
              <a:cs typeface="微软雅黑" panose="020B0503020204020204" charset="-122"/>
            </a:endParaRPr>
          </a:p>
          <a:p>
            <a:pPr marL="285750" indent="-285750">
              <a:lnSpc>
                <a:spcPct val="150000"/>
              </a:lnSpc>
              <a:buClr>
                <a:srgbClr val="0D5F86"/>
              </a:buClr>
              <a:buFont typeface="Wingdings" panose="05000000000000000000" pitchFamily="2" charset="2"/>
              <a:buChar char="u"/>
            </a:pPr>
            <a:endParaRPr lang="en-US" altLang="zh-CN" sz="14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buClr>
                <a:srgbClr val="0D5F86"/>
              </a:buClr>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sym typeface="+mn-ea"/>
              </a:rPr>
              <a:t>优点</a:t>
            </a:r>
            <a:endParaRPr lang="zh-CN" altLang="en-US" sz="1600" b="1" dirty="0">
              <a:solidFill>
                <a:srgbClr val="0D5F86"/>
              </a:solidFill>
              <a:latin typeface="汉仪细秀体简 L" panose="00020600040101010101" charset="-122"/>
              <a:ea typeface="汉仪细秀体简 L" panose="00020600040101010101" charset="-122"/>
              <a:cs typeface="微软雅黑" panose="020B0503020204020204" charset="-122"/>
              <a:sym typeface="+mn-ea"/>
            </a:endParaRPr>
          </a:p>
          <a:p>
            <a:pPr marL="285750" indent="-285750">
              <a:lnSpc>
                <a:spcPct val="150000"/>
              </a:lnSpc>
              <a:buClr>
                <a:srgbClr val="0D5F86"/>
              </a:buClr>
              <a:buFont typeface="Wingdings" panose="05000000000000000000" pitchFamily="2" charset="2"/>
              <a:buChar char="u"/>
            </a:pPr>
            <a:r>
              <a:rPr lang="zh-CN" altLang="en-US" sz="1400" dirty="0">
                <a:solidFill>
                  <a:srgbClr val="0D5F86"/>
                </a:solidFill>
                <a:latin typeface="微软雅黑" panose="020B0503020204020204" charset="-122"/>
                <a:ea typeface="微软雅黑" panose="020B0503020204020204" charset="-122"/>
                <a:cs typeface="微软雅黑" panose="020B0503020204020204" charset="-122"/>
                <a:sym typeface="+mn-ea"/>
              </a:rPr>
              <a:t>单模型，训练及推理效率高</a:t>
            </a:r>
            <a:endParaRPr lang="en-US" altLang="zh-CN" sz="1400" dirty="0">
              <a:solidFill>
                <a:srgbClr val="0D5F86"/>
              </a:solidFill>
              <a:latin typeface="微软雅黑" panose="020B0503020204020204" charset="-122"/>
              <a:ea typeface="微软雅黑" panose="020B0503020204020204" charset="-122"/>
              <a:cs typeface="微软雅黑" panose="020B0503020204020204" charset="-122"/>
            </a:endParaRPr>
          </a:p>
          <a:p>
            <a:pPr marL="285750" indent="-285750">
              <a:lnSpc>
                <a:spcPct val="150000"/>
              </a:lnSpc>
              <a:buClr>
                <a:srgbClr val="0D5F86"/>
              </a:buClr>
              <a:buFont typeface="Wingdings" panose="05000000000000000000" pitchFamily="2" charset="2"/>
              <a:buChar char="u"/>
            </a:pPr>
            <a:r>
              <a:rPr lang="zh-CN" sz="1400" dirty="0">
                <a:solidFill>
                  <a:srgbClr val="0D5F86"/>
                </a:solidFill>
                <a:latin typeface="微软雅黑" panose="020B0503020204020204" charset="-122"/>
                <a:ea typeface="微软雅黑" panose="020B0503020204020204" charset="-122"/>
                <a:cs typeface="微软雅黑" panose="020B0503020204020204" charset="-122"/>
                <a:sym typeface="+mn-ea"/>
              </a:rPr>
              <a:t>通用数据增强方法可使用其他领域数据做迁移或者从任意领域无监督数据直接生成训练集</a:t>
            </a:r>
            <a:endParaRPr lang="zh-CN" altLang="en-US" sz="14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buClr>
                <a:srgbClr val="0D5F86"/>
              </a:buClr>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待提升点</a:t>
            </a:r>
            <a:endParaRPr lang="en-US" altLang="zh-CN" sz="1400" dirty="0">
              <a:solidFill>
                <a:srgbClr val="0D5F86"/>
              </a:solidFill>
              <a:latin typeface="微软雅黑" panose="020B0503020204020204" charset="-122"/>
              <a:ea typeface="微软雅黑" panose="020B0503020204020204" charset="-122"/>
              <a:cs typeface="微软雅黑" panose="020B0503020204020204" charset="-122"/>
            </a:endParaRPr>
          </a:p>
          <a:p>
            <a:pPr marL="285750" indent="-285750">
              <a:lnSpc>
                <a:spcPct val="150000"/>
              </a:lnSpc>
              <a:buClr>
                <a:srgbClr val="0D5F86"/>
              </a:buClr>
              <a:buFont typeface="Wingdings" panose="05000000000000000000" pitchFamily="2" charset="2"/>
              <a:buChar char="u"/>
            </a:pPr>
            <a:r>
              <a:rPr lang="zh-CN" altLang="en-US" sz="1400" dirty="0">
                <a:solidFill>
                  <a:srgbClr val="0D5F86"/>
                </a:solidFill>
                <a:latin typeface="微软雅黑" panose="020B0503020204020204" charset="-122"/>
                <a:ea typeface="微软雅黑" panose="020B0503020204020204" charset="-122"/>
                <a:cs typeface="微软雅黑" panose="020B0503020204020204" charset="-122"/>
              </a:rPr>
              <a:t>模型结构上有待进一步改进，如加入更能表征句子位置的结构</a:t>
            </a:r>
            <a:endParaRPr lang="en-US" altLang="zh-CN" sz="1400" dirty="0">
              <a:solidFill>
                <a:srgbClr val="0D5F86"/>
              </a:solidFill>
              <a:latin typeface="微软雅黑" panose="020B0503020204020204" charset="-122"/>
              <a:ea typeface="微软雅黑" panose="020B0503020204020204" charset="-122"/>
              <a:cs typeface="微软雅黑" panose="020B0503020204020204" charset="-122"/>
            </a:endParaRPr>
          </a:p>
          <a:p>
            <a:pPr marL="285750" indent="-285750">
              <a:lnSpc>
                <a:spcPct val="150000"/>
              </a:lnSpc>
              <a:buClr>
                <a:srgbClr val="0D5F86"/>
              </a:buClr>
              <a:buFont typeface="Wingdings" panose="05000000000000000000" pitchFamily="2" charset="2"/>
              <a:buChar char="u"/>
            </a:pPr>
            <a:r>
              <a:rPr lang="zh-CN" altLang="en-US" sz="1400" dirty="0">
                <a:solidFill>
                  <a:srgbClr val="0D5F86"/>
                </a:solidFill>
                <a:latin typeface="微软雅黑" panose="020B0503020204020204" charset="-122"/>
                <a:ea typeface="微软雅黑" panose="020B0503020204020204" charset="-122"/>
                <a:cs typeface="微软雅黑" panose="020B0503020204020204" charset="-122"/>
              </a:rPr>
              <a:t>对每个样本的多个 </a:t>
            </a:r>
            <a:r>
              <a:rPr lang="en-US" altLang="zh-CN" sz="1400" dirty="0">
                <a:solidFill>
                  <a:srgbClr val="0D5F86"/>
                </a:solidFill>
                <a:latin typeface="微软雅黑" panose="020B0503020204020204" charset="-122"/>
                <a:ea typeface="微软雅黑" panose="020B0503020204020204" charset="-122"/>
                <a:cs typeface="微软雅黑" panose="020B0503020204020204" charset="-122"/>
              </a:rPr>
              <a:t>choice </a:t>
            </a:r>
            <a:r>
              <a:rPr lang="zh-CN" altLang="en-US" sz="1400" dirty="0">
                <a:solidFill>
                  <a:srgbClr val="0D5F86"/>
                </a:solidFill>
                <a:latin typeface="微软雅黑" panose="020B0503020204020204" charset="-122"/>
                <a:ea typeface="微软雅黑" panose="020B0503020204020204" charset="-122"/>
                <a:cs typeface="微软雅黑" panose="020B0503020204020204" charset="-122"/>
              </a:rPr>
              <a:t>位置的损失加入整体性约束</a:t>
            </a:r>
            <a:endParaRPr lang="zh-CN" altLang="en-US" sz="1400" dirty="0">
              <a:solidFill>
                <a:srgbClr val="0D5F86"/>
              </a:solidFill>
              <a:latin typeface="微软雅黑" panose="020B0503020204020204" charset="-122"/>
              <a:ea typeface="微软雅黑" panose="020B0503020204020204" charset="-122"/>
              <a:cs typeface="微软雅黑" panose="020B0503020204020204" charset="-122"/>
            </a:endParaRPr>
          </a:p>
        </p:txBody>
      </p:sp>
      <p:sp>
        <p:nvSpPr>
          <p:cNvPr id="5" name="TextBox 3"/>
          <p:cNvSpPr txBox="1">
            <a:spLocks noChangeArrowheads="1"/>
          </p:cNvSpPr>
          <p:nvPr/>
        </p:nvSpPr>
        <p:spPr bwMode="auto">
          <a:xfrm>
            <a:off x="76200" y="395183"/>
            <a:ext cx="1845963" cy="64633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rPr>
              <a:t>赛题总结</a:t>
            </a:r>
            <a:endParaRPr lang="en-US" altLang="zh-CN" b="1" dirty="0">
              <a:solidFill>
                <a:srgbClr val="046086"/>
              </a:solidFill>
              <a:latin typeface="微软雅黑" panose="020B0503020204020204" charset="-122"/>
              <a:ea typeface="微软雅黑" panose="020B0503020204020204" charset="-122"/>
              <a:cs typeface="微软雅黑" panose="020B0503020204020204" charset="-122"/>
            </a:endParaRPr>
          </a:p>
          <a:p>
            <a:pPr algn="ctr" eaLnBrk="1" hangingPunct="1"/>
            <a:r>
              <a:rPr kumimoji="1" lang="en-US" altLang="zh-CN" b="1" dirty="0">
                <a:solidFill>
                  <a:srgbClr val="0D5F86"/>
                </a:solidFill>
              </a:rPr>
              <a:t>Summary</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Box 3"/>
          <p:cNvSpPr txBox="1">
            <a:spLocks noChangeArrowheads="1"/>
          </p:cNvSpPr>
          <p:nvPr/>
        </p:nvSpPr>
        <p:spPr bwMode="auto">
          <a:xfrm>
            <a:off x="76200" y="395183"/>
            <a:ext cx="1845963" cy="64633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rPr>
              <a:t>感谢聆听</a:t>
            </a:r>
            <a:endParaRPr lang="en-US" altLang="zh-CN" b="1" dirty="0">
              <a:solidFill>
                <a:srgbClr val="046086"/>
              </a:solidFill>
              <a:latin typeface="微软雅黑" panose="020B0503020204020204" charset="-122"/>
              <a:ea typeface="微软雅黑" panose="020B0503020204020204" charset="-122"/>
              <a:cs typeface="微软雅黑" panose="020B0503020204020204" charset="-122"/>
            </a:endParaRPr>
          </a:p>
          <a:p>
            <a:pPr algn="ctr" eaLnBrk="1" hangingPunct="1"/>
            <a:r>
              <a:rPr kumimoji="1" lang="en-US" altLang="zh-CN" b="1" dirty="0">
                <a:solidFill>
                  <a:srgbClr val="0D5F86"/>
                </a:solidFill>
              </a:rPr>
              <a:t>Thank</a:t>
            </a:r>
            <a:r>
              <a:rPr kumimoji="1" lang="zh-CN" altLang="en-US" b="1" dirty="0">
                <a:solidFill>
                  <a:srgbClr val="0D5F86"/>
                </a:solidFill>
              </a:rPr>
              <a:t> </a:t>
            </a:r>
            <a:r>
              <a:rPr kumimoji="1" lang="en-US" altLang="zh-CN" b="1" dirty="0">
                <a:solidFill>
                  <a:srgbClr val="0D5F86"/>
                </a:solidFill>
              </a:rPr>
              <a:t>you</a:t>
            </a:r>
            <a:r>
              <a:rPr kumimoji="1" lang="zh-CN" altLang="en-US" b="1" dirty="0">
                <a:solidFill>
                  <a:srgbClr val="0D5F86"/>
                </a:solidFill>
              </a:rPr>
              <a:t> </a:t>
            </a:r>
            <a:r>
              <a:rPr kumimoji="1" lang="en-US" altLang="zh-CN" b="1" dirty="0">
                <a:solidFill>
                  <a:srgbClr val="0D5F86"/>
                </a:solidFill>
              </a:rPr>
              <a:t>!</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pic>
        <p:nvPicPr>
          <p:cNvPr id="2" name="图片 1" descr="logo"/>
          <p:cNvPicPr>
            <a:picLocks noChangeAspect="1"/>
          </p:cNvPicPr>
          <p:nvPr/>
        </p:nvPicPr>
        <p:blipFill>
          <a:blip r:embed="rId1"/>
          <a:stretch>
            <a:fillRect/>
          </a:stretch>
        </p:blipFill>
        <p:spPr>
          <a:xfrm>
            <a:off x="2196465" y="2027555"/>
            <a:ext cx="6739255" cy="86741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72280" y="1008380"/>
            <a:ext cx="1440180" cy="2861310"/>
          </a:xfrm>
          <a:prstGeom prst="rect">
            <a:avLst/>
          </a:prstGeom>
          <a:noFill/>
        </p:spPr>
        <p:txBody>
          <a:bodyPr wrap="none" rtlCol="0">
            <a:spAutoFit/>
          </a:bodyPr>
          <a:lstStyle/>
          <a:p>
            <a:pPr marL="342900" indent="-342900" algn="l">
              <a:lnSpc>
                <a:spcPct val="200000"/>
              </a:lnSpc>
              <a:buClr>
                <a:srgbClr val="0D5F86"/>
              </a:buClr>
              <a:buFont typeface="+mj-lt"/>
              <a:buAutoNum type="alphaUcPeriod"/>
            </a:pPr>
            <a:r>
              <a:rPr lang="zh-CN" altLang="en-US" b="1" dirty="0">
                <a:solidFill>
                  <a:srgbClr val="046086"/>
                </a:solidFill>
                <a:latin typeface="微软雅黑" panose="020B0503020204020204" charset="-122"/>
                <a:ea typeface="微软雅黑" panose="020B0503020204020204" charset="-122"/>
                <a:cs typeface="微软雅黑" panose="020B0503020204020204" charset="-122"/>
              </a:rPr>
              <a:t>团队介绍</a:t>
            </a:r>
            <a:endParaRPr lang="en-US" altLang="zh-CN" b="1" dirty="0">
              <a:solidFill>
                <a:srgbClr val="046086"/>
              </a:solidFill>
              <a:latin typeface="微软雅黑" panose="020B0503020204020204" charset="-122"/>
              <a:ea typeface="微软雅黑" panose="020B0503020204020204" charset="-122"/>
              <a:cs typeface="微软雅黑" panose="020B0503020204020204" charset="-122"/>
            </a:endParaRPr>
          </a:p>
          <a:p>
            <a:pPr marL="342900" indent="-342900" algn="l">
              <a:lnSpc>
                <a:spcPct val="200000"/>
              </a:lnSpc>
              <a:buClr>
                <a:srgbClr val="0D5F86"/>
              </a:buClr>
              <a:buFont typeface="+mj-lt"/>
              <a:buAutoNum type="alphaUcPeriod"/>
            </a:pPr>
            <a:r>
              <a:rPr lang="zh-CN" altLang="en-US" b="1" dirty="0">
                <a:solidFill>
                  <a:srgbClr val="046086"/>
                </a:solidFill>
                <a:latin typeface="微软雅黑" panose="020B0503020204020204" charset="-122"/>
                <a:ea typeface="微软雅黑" panose="020B0503020204020204" charset="-122"/>
                <a:cs typeface="微软雅黑" panose="020B0503020204020204" charset="-122"/>
              </a:rPr>
              <a:t>赛题背景</a:t>
            </a:r>
            <a:endParaRPr lang="en-US" altLang="zh-CN" b="1" dirty="0">
              <a:solidFill>
                <a:srgbClr val="046086"/>
              </a:solidFill>
              <a:latin typeface="微软雅黑" panose="020B0503020204020204" charset="-122"/>
              <a:ea typeface="微软雅黑" panose="020B0503020204020204" charset="-122"/>
              <a:cs typeface="微软雅黑" panose="020B0503020204020204" charset="-122"/>
            </a:endParaRPr>
          </a:p>
          <a:p>
            <a:pPr marL="342900" indent="-342900" algn="l">
              <a:lnSpc>
                <a:spcPct val="200000"/>
              </a:lnSpc>
              <a:buClr>
                <a:srgbClr val="0D5F86"/>
              </a:buClr>
              <a:buFont typeface="+mj-lt"/>
              <a:buAutoNum type="alphaUcPeriod"/>
            </a:pPr>
            <a:r>
              <a:rPr lang="zh-CN" altLang="en-US" b="1" dirty="0">
                <a:solidFill>
                  <a:srgbClr val="046086"/>
                </a:solidFill>
                <a:latin typeface="微软雅黑" panose="020B0503020204020204" charset="-122"/>
                <a:ea typeface="微软雅黑" panose="020B0503020204020204" charset="-122"/>
                <a:cs typeface="微软雅黑" panose="020B0503020204020204" charset="-122"/>
              </a:rPr>
              <a:t>系统设计</a:t>
            </a:r>
            <a:endParaRPr lang="zh-CN" altLang="en-US" b="1" dirty="0">
              <a:solidFill>
                <a:srgbClr val="046086"/>
              </a:solidFill>
              <a:latin typeface="微软雅黑" panose="020B0503020204020204" charset="-122"/>
              <a:ea typeface="微软雅黑" panose="020B0503020204020204" charset="-122"/>
              <a:cs typeface="微软雅黑" panose="020B0503020204020204" charset="-122"/>
            </a:endParaRPr>
          </a:p>
          <a:p>
            <a:pPr marL="342900" indent="-342900" algn="l">
              <a:lnSpc>
                <a:spcPct val="200000"/>
              </a:lnSpc>
              <a:buClr>
                <a:srgbClr val="0D5F86"/>
              </a:buClr>
              <a:buFont typeface="+mj-lt"/>
              <a:buAutoNum type="alphaUcPeriod"/>
            </a:pPr>
            <a:r>
              <a:rPr lang="zh-CN" altLang="en-US" b="1" dirty="0">
                <a:solidFill>
                  <a:srgbClr val="046086"/>
                </a:solidFill>
                <a:latin typeface="微软雅黑" panose="020B0503020204020204" charset="-122"/>
                <a:ea typeface="微软雅黑" panose="020B0503020204020204" charset="-122"/>
                <a:cs typeface="微软雅黑" panose="020B0503020204020204" charset="-122"/>
              </a:rPr>
              <a:t>结果迭代</a:t>
            </a:r>
            <a:endParaRPr lang="en-US" altLang="zh-CN" b="1" dirty="0">
              <a:solidFill>
                <a:srgbClr val="046086"/>
              </a:solidFill>
              <a:latin typeface="微软雅黑" panose="020B0503020204020204" charset="-122"/>
              <a:ea typeface="微软雅黑" panose="020B0503020204020204" charset="-122"/>
              <a:cs typeface="微软雅黑" panose="020B0503020204020204" charset="-122"/>
            </a:endParaRPr>
          </a:p>
          <a:p>
            <a:pPr marL="342900" indent="-342900" algn="l">
              <a:lnSpc>
                <a:spcPct val="200000"/>
              </a:lnSpc>
              <a:buClr>
                <a:srgbClr val="0D5F86"/>
              </a:buClr>
              <a:buFont typeface="+mj-lt"/>
              <a:buAutoNum type="alphaUcPeriod"/>
            </a:pPr>
            <a:r>
              <a:rPr lang="zh-CN" altLang="en-US" b="1" dirty="0">
                <a:solidFill>
                  <a:srgbClr val="046086"/>
                </a:solidFill>
                <a:latin typeface="微软雅黑" panose="020B0503020204020204" charset="-122"/>
                <a:ea typeface="微软雅黑" panose="020B0503020204020204" charset="-122"/>
                <a:cs typeface="微软雅黑" panose="020B0503020204020204" charset="-122"/>
              </a:rPr>
              <a:t>赛题总结</a:t>
            </a:r>
            <a:endParaRPr lang="en-US" altLang="zh-CN" b="1" dirty="0">
              <a:solidFill>
                <a:srgbClr val="046086"/>
              </a:solidFill>
              <a:latin typeface="微软雅黑" panose="020B0503020204020204" charset="-122"/>
              <a:ea typeface="微软雅黑" panose="020B0503020204020204" charset="-122"/>
              <a:cs typeface="微软雅黑" panose="020B0503020204020204" charset="-122"/>
            </a:endParaRPr>
          </a:p>
        </p:txBody>
      </p:sp>
      <p:sp>
        <p:nvSpPr>
          <p:cNvPr id="6" name="TextBox 3"/>
          <p:cNvSpPr txBox="1">
            <a:spLocks noChangeArrowheads="1"/>
          </p:cNvSpPr>
          <p:nvPr/>
        </p:nvSpPr>
        <p:spPr bwMode="auto">
          <a:xfrm>
            <a:off x="228600" y="361950"/>
            <a:ext cx="1571335" cy="64633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rPr>
              <a:t>目录</a:t>
            </a:r>
            <a:endParaRPr lang="en-US" altLang="zh-CN" b="1" dirty="0">
              <a:solidFill>
                <a:srgbClr val="046086"/>
              </a:solidFill>
              <a:latin typeface="微软雅黑" panose="020B0503020204020204" charset="-122"/>
              <a:ea typeface="微软雅黑" panose="020B0503020204020204" charset="-122"/>
              <a:cs typeface="微软雅黑" panose="020B0503020204020204" charset="-122"/>
            </a:endParaRPr>
          </a:p>
          <a:p>
            <a:pPr algn="ctr" eaLnBrk="1" hangingPunct="1"/>
            <a:r>
              <a:rPr lang="en-US" altLang="zh-CN" b="1" dirty="0">
                <a:solidFill>
                  <a:srgbClr val="046086"/>
                </a:solidFill>
                <a:latin typeface="微软雅黑" panose="020B0503020204020204" charset="-122"/>
                <a:ea typeface="微软雅黑" panose="020B0503020204020204" charset="-122"/>
                <a:cs typeface="微软雅黑" panose="020B0503020204020204" charset="-122"/>
              </a:rPr>
              <a:t>Content</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28600" y="361950"/>
            <a:ext cx="1571335" cy="64633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rPr>
              <a:t>团队介绍</a:t>
            </a:r>
            <a:endParaRPr lang="en-US" altLang="zh-CN" b="1" dirty="0">
              <a:solidFill>
                <a:srgbClr val="046086"/>
              </a:solidFill>
              <a:latin typeface="微软雅黑" panose="020B0503020204020204" charset="-122"/>
              <a:ea typeface="微软雅黑" panose="020B0503020204020204" charset="-122"/>
              <a:cs typeface="微软雅黑" panose="020B0503020204020204" charset="-122"/>
            </a:endParaRPr>
          </a:p>
          <a:p>
            <a:pPr algn="ctr" eaLnBrk="1" hangingPunct="1"/>
            <a:r>
              <a:rPr lang="en-US" altLang="zh-CN" b="1" dirty="0">
                <a:solidFill>
                  <a:srgbClr val="046086"/>
                </a:solidFill>
                <a:latin typeface="微软雅黑" panose="020B0503020204020204" charset="-122"/>
                <a:ea typeface="微软雅黑" panose="020B0503020204020204" charset="-122"/>
                <a:cs typeface="微软雅黑" panose="020B0503020204020204" charset="-122"/>
              </a:rPr>
              <a:t>Team</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graphicFrame>
        <p:nvGraphicFramePr>
          <p:cNvPr id="5" name="表格 4"/>
          <p:cNvGraphicFramePr>
            <a:graphicFrameLocks noGrp="1"/>
          </p:cNvGraphicFramePr>
          <p:nvPr>
            <p:custDataLst>
              <p:tags r:id="rId1"/>
            </p:custDataLst>
          </p:nvPr>
        </p:nvGraphicFramePr>
        <p:xfrm>
          <a:off x="2436495" y="1633170"/>
          <a:ext cx="6353810" cy="1264285"/>
        </p:xfrm>
        <a:graphic>
          <a:graphicData uri="http://schemas.openxmlformats.org/drawingml/2006/table">
            <a:tbl>
              <a:tblPr firstRow="1" bandRow="1">
                <a:tableStyleId>{7DF18680-E054-41AD-8BC1-D1AEF772440D}</a:tableStyleId>
              </a:tblPr>
              <a:tblGrid>
                <a:gridCol w="1270635"/>
                <a:gridCol w="2107565"/>
                <a:gridCol w="2975610"/>
              </a:tblGrid>
              <a:tr h="475615">
                <a:tc gridSpan="3">
                  <a:txBody>
                    <a:bodyPr/>
                    <a:lstStyle/>
                    <a:p>
                      <a:pPr algn="ctr"/>
                      <a:r>
                        <a:rPr lang="zh-CN" altLang="en-US" sz="1400" dirty="0">
                          <a:latin typeface="微软雅黑" panose="020B0503020204020204" charset="-122"/>
                          <a:ea typeface="微软雅黑" panose="020B0503020204020204" charset="-122"/>
                          <a:cs typeface="微软雅黑" panose="020B0503020204020204" charset="-122"/>
                        </a:rPr>
                        <a:t>团队成员</a:t>
                      </a:r>
                      <a:endParaRPr lang="zh-CN" altLang="en-US" sz="1400" dirty="0">
                        <a:latin typeface="微软雅黑" panose="020B0503020204020204" charset="-122"/>
                        <a:ea typeface="微软雅黑" panose="020B0503020204020204" charset="-122"/>
                        <a:cs typeface="微软雅黑" panose="020B0503020204020204" charset="-122"/>
                      </a:endParaRPr>
                    </a:p>
                  </a:txBody>
                  <a:tcPr anchor="ctr">
                    <a:solidFill>
                      <a:srgbClr val="0D5F86"/>
                    </a:solidFill>
                  </a:tcPr>
                </a:tc>
                <a:tc hMerge="1">
                  <a:tcPr>
                    <a:solidFill>
                      <a:srgbClr val="0D5F86"/>
                    </a:solidFill>
                  </a:tcPr>
                </a:tc>
                <a:tc hMerge="1">
                  <a:tcPr>
                    <a:solidFill>
                      <a:srgbClr val="0D5F86"/>
                    </a:solidFill>
                  </a:tcPr>
                </a:tc>
              </a:tr>
              <a:tr h="394335">
                <a:tc>
                  <a:txBody>
                    <a:bodyPr/>
                    <a:lstStyle/>
                    <a:p>
                      <a:pPr marL="0" marR="0" indent="0" algn="ctr" defTabSz="913765" rtl="0" eaLnBrk="1" fontAlgn="auto" latinLnBrk="0" hangingPunct="1">
                        <a:lnSpc>
                          <a:spcPct val="100000"/>
                        </a:lnSpc>
                        <a:spcBef>
                          <a:spcPts val="0"/>
                        </a:spcBef>
                        <a:spcAft>
                          <a:spcPts val="0"/>
                        </a:spcAft>
                        <a:buClrTx/>
                        <a:buSzTx/>
                        <a:buFontTx/>
                        <a:buNone/>
                        <a:defRPr/>
                      </a:pPr>
                      <a:r>
                        <a:rPr lang="zh-CN" altLang="en-US" sz="1300" dirty="0">
                          <a:solidFill>
                            <a:srgbClr val="0D5F86"/>
                          </a:solidFill>
                          <a:latin typeface="微软雅黑" panose="020B0503020204020204" charset="-122"/>
                          <a:ea typeface="微软雅黑" panose="020B0503020204020204" charset="-122"/>
                          <a:cs typeface="微软雅黑" panose="020B0503020204020204" charset="-122"/>
                        </a:rPr>
                        <a:t>朱越鹏</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sz="1300" dirty="0">
                          <a:solidFill>
                            <a:srgbClr val="0D5F86"/>
                          </a:solidFill>
                          <a:latin typeface="微软雅黑" panose="020B0503020204020204" charset="-122"/>
                          <a:ea typeface="微软雅黑" panose="020B0503020204020204" charset="-122"/>
                          <a:cs typeface="微软雅黑" panose="020B0503020204020204" charset="-122"/>
                        </a:rPr>
                        <a:t>哈尔滨工业大学</a:t>
                      </a:r>
                      <a:endParaRPr lang="zh-CN"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300" dirty="0">
                          <a:solidFill>
                            <a:srgbClr val="0D5F86"/>
                          </a:solidFill>
                          <a:latin typeface="微软雅黑" panose="020B0503020204020204" charset="-122"/>
                          <a:ea typeface="微软雅黑" panose="020B0503020204020204" charset="-122"/>
                          <a:cs typeface="微软雅黑" panose="020B0503020204020204" charset="-122"/>
                        </a:rPr>
                        <a:t>自然语言处理</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r>
              <a:tr h="394335">
                <a:tc>
                  <a:txBody>
                    <a:bodyPr/>
                    <a:lstStyle/>
                    <a:p>
                      <a:pPr algn="ctr"/>
                      <a:r>
                        <a:rPr lang="zh-CN" altLang="en-US" sz="1300" dirty="0">
                          <a:solidFill>
                            <a:srgbClr val="0D5F86"/>
                          </a:solidFill>
                          <a:latin typeface="微软雅黑" panose="020B0503020204020204" charset="-122"/>
                          <a:ea typeface="微软雅黑" panose="020B0503020204020204" charset="-122"/>
                          <a:cs typeface="微软雅黑" panose="020B0503020204020204" charset="-122"/>
                          <a:sym typeface="+mn-ea"/>
                        </a:rPr>
                        <a:t>张啸宇</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300" dirty="0">
                          <a:solidFill>
                            <a:srgbClr val="0D5F86"/>
                          </a:solidFill>
                          <a:latin typeface="微软雅黑" panose="020B0503020204020204" charset="-122"/>
                          <a:ea typeface="微软雅黑" panose="020B0503020204020204" charset="-122"/>
                          <a:cs typeface="微软雅黑" panose="020B0503020204020204" charset="-122"/>
                          <a:sym typeface="+mn-ea"/>
                        </a:rPr>
                        <a:t>汉仪字库</a:t>
                      </a:r>
                      <a:r>
                        <a:rPr lang="en-US" altLang="zh-CN" sz="1300" dirty="0">
                          <a:solidFill>
                            <a:srgbClr val="0D5F86"/>
                          </a:solidFill>
                          <a:latin typeface="微软雅黑" panose="020B0503020204020204" charset="-122"/>
                          <a:ea typeface="微软雅黑" panose="020B0503020204020204" charset="-122"/>
                          <a:cs typeface="微软雅黑" panose="020B0503020204020204" charset="-122"/>
                          <a:sym typeface="+mn-ea"/>
                        </a:rPr>
                        <a:t>-</a:t>
                      </a:r>
                      <a:r>
                        <a:rPr lang="zh-CN" altLang="en-US" sz="1300" dirty="0">
                          <a:solidFill>
                            <a:srgbClr val="0D5F86"/>
                          </a:solidFill>
                          <a:latin typeface="微软雅黑" panose="020B0503020204020204" charset="-122"/>
                          <a:ea typeface="微软雅黑" panose="020B0503020204020204" charset="-122"/>
                          <a:cs typeface="微软雅黑" panose="020B0503020204020204" charset="-122"/>
                          <a:sym typeface="+mn-ea"/>
                        </a:rPr>
                        <a:t>西安交通大学</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c>
                  <a:txBody>
                    <a:bodyPr/>
                    <a:lstStyle/>
                    <a:p>
                      <a:pPr algn="ctr"/>
                      <a:r>
                        <a:rPr lang="zh-CN" altLang="en-US" sz="1300" dirty="0">
                          <a:solidFill>
                            <a:srgbClr val="0D5F86"/>
                          </a:solidFill>
                          <a:latin typeface="微软雅黑" panose="020B0503020204020204" charset="-122"/>
                          <a:ea typeface="微软雅黑" panose="020B0503020204020204" charset="-122"/>
                          <a:cs typeface="微软雅黑" panose="020B0503020204020204" charset="-122"/>
                        </a:rPr>
                        <a:t>自然语言处理、图像生成</a:t>
                      </a:r>
                      <a:endParaRPr lang="zh-CN" altLang="en-US" sz="1300" dirty="0">
                        <a:solidFill>
                          <a:srgbClr val="0D5F86"/>
                        </a:solidFill>
                        <a:latin typeface="微软雅黑" panose="020B0503020204020204" charset="-122"/>
                        <a:ea typeface="微软雅黑" panose="020B0503020204020204" charset="-122"/>
                        <a:cs typeface="微软雅黑" panose="020B0503020204020204" charset="-122"/>
                      </a:endParaRPr>
                    </a:p>
                  </a:txBody>
                  <a:tcPr anchor="ctr"/>
                </a:tc>
              </a:tr>
            </a:tbl>
          </a:graphicData>
        </a:graphic>
      </p:graphicFrame>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28600" y="361950"/>
            <a:ext cx="1571335" cy="64633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smtClean="0">
                <a:solidFill>
                  <a:srgbClr val="046086"/>
                </a:solidFill>
                <a:latin typeface="微软雅黑" panose="020B0503020204020204" charset="-122"/>
                <a:ea typeface="微软雅黑" panose="020B0503020204020204" charset="-122"/>
                <a:cs typeface="微软雅黑" panose="020B0503020204020204" charset="-122"/>
              </a:rPr>
              <a:t>赛题背景</a:t>
            </a:r>
            <a:r>
              <a:rPr lang="en-US" altLang="zh-CN" b="1" dirty="0" smtClean="0">
                <a:solidFill>
                  <a:srgbClr val="046086"/>
                </a:solidFill>
                <a:latin typeface="微软雅黑" panose="020B0503020204020204" charset="-122"/>
                <a:ea typeface="微软雅黑" panose="020B0503020204020204" charset="-122"/>
                <a:cs typeface="微软雅黑" panose="020B0503020204020204" charset="-122"/>
              </a:rPr>
              <a:t>Background</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nvSpPr>
        <p:spPr>
          <a:xfrm>
            <a:off x="2523490" y="441325"/>
            <a:ext cx="6072505" cy="3830955"/>
          </a:xfrm>
          <a:prstGeom prst="rect">
            <a:avLst/>
          </a:prstGeom>
        </p:spPr>
        <p:txBody>
          <a:bodyPr wrap="square">
            <a:spAutoFit/>
          </a:bodyPr>
          <a:lstStyle/>
          <a:p>
            <a:pPr>
              <a:lnSpc>
                <a:spcPct val="150000"/>
              </a:lnSpc>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赛题描述：</a:t>
            </a:r>
            <a:endParaRPr lang="en-US" altLang="zh-CN" sz="16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       </a:t>
            </a:r>
            <a:r>
              <a:rPr lang="zh-CN" altLang="en-US" sz="1400" dirty="0">
                <a:solidFill>
                  <a:srgbClr val="0D5F86"/>
                </a:solidFill>
                <a:latin typeface="微软雅黑" panose="020B0503020204020204" charset="-122"/>
                <a:ea typeface="微软雅黑" panose="020B0503020204020204" charset="-122"/>
                <a:cs typeface="微软雅黑" panose="020B0503020204020204" charset="-122"/>
              </a:rPr>
              <a:t>第三届“讯飞杯”中文机器阅读理解（CMRC 2019）的任务是句子级填空型阅读理解。 根据给定的一个叙事篇章以及若干个从篇章中抽取出的句子，建立模型将候选句子精准的填回原篇章中，使之成为完整的一篇文章。</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600" dirty="0">
                <a:solidFill>
                  <a:srgbClr val="0D5F86"/>
                </a:solidFill>
                <a:latin typeface="微软雅黑" panose="020B0503020204020204" charset="-122"/>
                <a:ea typeface="微软雅黑" panose="020B0503020204020204" charset="-122"/>
                <a:cs typeface="微软雅黑" panose="020B0503020204020204" charset="-122"/>
              </a:rPr>
              <a:t>      </a:t>
            </a:r>
            <a:endParaRPr lang="zh-CN" altLang="en-US" sz="16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赛题抽象：</a:t>
            </a:r>
            <a:endParaRPr lang="en-US" altLang="zh-CN" sz="16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400" dirty="0">
                <a:solidFill>
                  <a:srgbClr val="0D5F86"/>
                </a:solidFill>
                <a:latin typeface="微软雅黑" panose="020B0503020204020204" charset="-122"/>
                <a:ea typeface="微软雅黑" panose="020B0503020204020204" charset="-122"/>
                <a:cs typeface="微软雅黑" panose="020B0503020204020204" charset="-122"/>
              </a:rPr>
              <a:t>    填空型阅读理解，同一篇章内的句子排序</a:t>
            </a:r>
            <a:endParaRPr lang="zh-CN" altLang="en-US" sz="14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zh-CN" altLang="en-US" sz="14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赛题难点：</a:t>
            </a:r>
            <a:endParaRPr lang="en-US" altLang="zh-CN" sz="16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400" dirty="0">
                <a:solidFill>
                  <a:srgbClr val="0D5F86"/>
                </a:solidFill>
                <a:latin typeface="微软雅黑" panose="020B0503020204020204" charset="-122"/>
                <a:ea typeface="微软雅黑" panose="020B0503020204020204" charset="-122"/>
                <a:cs typeface="微软雅黑" panose="020B0503020204020204" charset="-122"/>
              </a:rPr>
              <a:t>    </a:t>
            </a:r>
            <a:r>
              <a:rPr lang="en-US" altLang="zh-CN" sz="1400" dirty="0">
                <a:solidFill>
                  <a:srgbClr val="0D5F86"/>
                </a:solidFill>
                <a:latin typeface="微软雅黑" panose="020B0503020204020204" charset="-122"/>
                <a:ea typeface="微软雅黑" panose="020B0503020204020204" charset="-122"/>
                <a:cs typeface="微软雅黑" panose="020B0503020204020204" charset="-122"/>
              </a:rPr>
              <a:t>1.</a:t>
            </a:r>
            <a:r>
              <a:rPr lang="zh-CN" altLang="en-US" sz="1400" dirty="0">
                <a:solidFill>
                  <a:srgbClr val="0D5F86"/>
                </a:solidFill>
                <a:latin typeface="微软雅黑" panose="020B0503020204020204" charset="-122"/>
                <a:ea typeface="微软雅黑" panose="020B0503020204020204" charset="-122"/>
                <a:cs typeface="微软雅黑" panose="020B0503020204020204" charset="-122"/>
                <a:sym typeface="+mn-ea"/>
              </a:rPr>
              <a:t>需要根据上下文的逻辑关系判断空缺部分的内容</a:t>
            </a:r>
            <a:endParaRPr lang="zh-CN" altLang="en-US" sz="1400"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a:lnSpc>
                <a:spcPct val="150000"/>
              </a:lnSpc>
            </a:pPr>
            <a:r>
              <a:rPr lang="en-US" altLang="zh-CN" sz="1400" dirty="0">
                <a:solidFill>
                  <a:srgbClr val="0D5F86"/>
                </a:solidFill>
                <a:latin typeface="微软雅黑" panose="020B0503020204020204" charset="-122"/>
                <a:ea typeface="微软雅黑" panose="020B0503020204020204" charset="-122"/>
                <a:cs typeface="微软雅黑" panose="020B0503020204020204" charset="-122"/>
                <a:sym typeface="+mn-ea"/>
              </a:rPr>
              <a:t>    2.</a:t>
            </a:r>
            <a:r>
              <a:rPr lang="zh-CN" altLang="en-US" sz="1400" dirty="0">
                <a:solidFill>
                  <a:srgbClr val="0D5F86"/>
                </a:solidFill>
                <a:latin typeface="微软雅黑" panose="020B0503020204020204" charset="-122"/>
                <a:ea typeface="微软雅黑" panose="020B0503020204020204" charset="-122"/>
                <a:cs typeface="微软雅黑" panose="020B0503020204020204" charset="-122"/>
                <a:sym typeface="+mn-ea"/>
              </a:rPr>
              <a:t>减少</a:t>
            </a:r>
            <a:r>
              <a:rPr lang="zh-CN" altLang="en-US" sz="1400" dirty="0">
                <a:solidFill>
                  <a:srgbClr val="0D5F86"/>
                </a:solidFill>
                <a:latin typeface="微软雅黑" panose="020B0503020204020204" charset="-122"/>
                <a:ea typeface="微软雅黑" panose="020B0503020204020204" charset="-122"/>
                <a:cs typeface="微软雅黑" panose="020B0503020204020204" charset="-122"/>
                <a:sym typeface="+mn-ea"/>
              </a:rPr>
              <a:t>干扰项的影响</a:t>
            </a:r>
            <a:endParaRPr lang="zh-CN" altLang="en-US" sz="1600" dirty="0">
              <a:solidFill>
                <a:srgbClr val="0D5F86"/>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28600" y="361950"/>
            <a:ext cx="1571335" cy="64633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smtClean="0">
                <a:solidFill>
                  <a:srgbClr val="046086"/>
                </a:solidFill>
                <a:latin typeface="微软雅黑" panose="020B0503020204020204" charset="-122"/>
                <a:ea typeface="微软雅黑" panose="020B0503020204020204" charset="-122"/>
                <a:cs typeface="微软雅黑" panose="020B0503020204020204" charset="-122"/>
              </a:rPr>
              <a:t>赛题背景</a:t>
            </a:r>
            <a:r>
              <a:rPr lang="en-US" altLang="zh-CN" b="1" dirty="0" smtClean="0">
                <a:solidFill>
                  <a:srgbClr val="046086"/>
                </a:solidFill>
                <a:latin typeface="微软雅黑" panose="020B0503020204020204" charset="-122"/>
                <a:ea typeface="微软雅黑" panose="020B0503020204020204" charset="-122"/>
                <a:cs typeface="微软雅黑" panose="020B0503020204020204" charset="-122"/>
              </a:rPr>
              <a:t>Background</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nvSpPr>
        <p:spPr>
          <a:xfrm>
            <a:off x="2106295" y="171450"/>
            <a:ext cx="6997065" cy="4799965"/>
          </a:xfrm>
          <a:prstGeom prst="rect">
            <a:avLst/>
          </a:prstGeom>
        </p:spPr>
        <p:txBody>
          <a:bodyPr wrap="square">
            <a:spAutoFit/>
          </a:bodyPr>
          <a:lstStyle/>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"context_id": "DEV_0",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"answers": [5, 8, 6,7,4,3,2, 1],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"context": "这一年，动物王国里闹饥荒，死的死，逃的逃，森林里已经几乎见不到什么动物了。 “不行，[BLANK1]，诶……没想到我狐狸聪明一世，也会落到这个地步。恩，还是逃命要紧，这里再也不能待了。” 狐狸离开森林，走在一条大道上，[BLANK2]。“恩？往哪走才好呢？走哪条路呢？恩，我要好好想一想呢。千万可不要选错了。”[BLANK3]，</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……[BLANK</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8</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"choices":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a:t>
            </a:r>
            <a:r>
              <a:rPr lang="zh-CN" altLang="en-US" sz="1200" b="1" dirty="0">
                <a:solidFill>
                  <a:srgbClr val="FF0000"/>
                </a:solidFill>
                <a:latin typeface="微软雅黑" panose="020B0503020204020204" charset="-122"/>
                <a:ea typeface="微软雅黑" panose="020B0503020204020204" charset="-122"/>
                <a:cs typeface="微软雅黑" panose="020B0503020204020204" charset="-122"/>
              </a:rPr>
              <a:t>"狮子说完就一个猛扑将狐狸咬住",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"忽然听到前面有一声大吼",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"狐狸以为狈和狼又在一起谋划想吃掉它",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"咱们都沦落到这步田地了",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"狐狸只好选择右边的路",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"再这样下去我也会饿死的",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"狐狸想了很长时间都没有拿定主意",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"左边的这条路千万不能走啊", </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"它走着走着遇到了一个十字路口"</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      ]</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endParaRPr>
          </a:p>
        </p:txBody>
      </p:sp>
      <p:sp>
        <p:nvSpPr>
          <p:cNvPr id="4" name="椭圆形标注 3"/>
          <p:cNvSpPr/>
          <p:nvPr/>
        </p:nvSpPr>
        <p:spPr>
          <a:xfrm>
            <a:off x="5379085" y="1904365"/>
            <a:ext cx="914400" cy="611505"/>
          </a:xfrm>
          <a:prstGeom prst="wedgeEllipseCallout">
            <a:avLst>
              <a:gd name="adj1" fmla="val -95138"/>
              <a:gd name="adj2" fmla="val 18016"/>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p>
            <a:pPr algn="ctr"/>
            <a:endParaRPr lang="zh-CN" altLang="en-US"/>
          </a:p>
        </p:txBody>
      </p:sp>
      <p:sp>
        <p:nvSpPr>
          <p:cNvPr id="5" name="文本框 4"/>
          <p:cNvSpPr txBox="1"/>
          <p:nvPr/>
        </p:nvSpPr>
        <p:spPr>
          <a:xfrm>
            <a:off x="5424805" y="2026285"/>
            <a:ext cx="872490" cy="368300"/>
          </a:xfrm>
          <a:prstGeom prst="rect">
            <a:avLst/>
          </a:prstGeom>
          <a:noFill/>
        </p:spPr>
        <p:txBody>
          <a:bodyPr wrap="none" rtlCol="0">
            <a:spAutoFit/>
          </a:bodyPr>
          <a:p>
            <a:r>
              <a:rPr lang="zh-CN" altLang="en-US" b="1">
                <a:solidFill>
                  <a:srgbClr val="FF0000"/>
                </a:solidFill>
              </a:rPr>
              <a:t>干扰项</a:t>
            </a:r>
            <a:endParaRPr lang="zh-CN" altLang="en-US" b="1">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28600" y="361950"/>
            <a:ext cx="1571335" cy="92202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rPr>
              <a:t>系统设计</a:t>
            </a:r>
            <a:r>
              <a:rPr lang="en-US" altLang="zh-CN" b="1" dirty="0">
                <a:solidFill>
                  <a:srgbClr val="046086"/>
                </a:solidFill>
                <a:latin typeface="微软雅黑" panose="020B0503020204020204" charset="-122"/>
                <a:ea typeface="微软雅黑" panose="020B0503020204020204" charset="-122"/>
                <a:cs typeface="微软雅黑" panose="020B0503020204020204" charset="-122"/>
              </a:rPr>
              <a:t>S</a:t>
            </a:r>
            <a:r>
              <a:rPr lang="en-US" altLang="zh-CN" b="1" dirty="0">
                <a:solidFill>
                  <a:srgbClr val="046086"/>
                </a:solidFill>
                <a:latin typeface="微软雅黑" panose="020B0503020204020204" charset="-122"/>
                <a:ea typeface="微软雅黑" panose="020B0503020204020204" charset="-122"/>
                <a:cs typeface="微软雅黑" panose="020B0503020204020204" charset="-122"/>
              </a:rPr>
              <a:t>ystem design</a:t>
            </a:r>
            <a:endParaRPr lang="en-US" altLang="zh-CN" b="1" dirty="0">
              <a:solidFill>
                <a:srgbClr val="046086"/>
              </a:solidFill>
              <a:latin typeface="微软雅黑" panose="020B0503020204020204" charset="-122"/>
              <a:ea typeface="微软雅黑" panose="020B0503020204020204" charset="-122"/>
              <a:cs typeface="微软雅黑" panose="020B0503020204020204" charset="-122"/>
            </a:endParaRPr>
          </a:p>
        </p:txBody>
      </p:sp>
      <p:pic>
        <p:nvPicPr>
          <p:cNvPr id="3" name="图片 2" descr="cmrc2019"/>
          <p:cNvPicPr>
            <a:picLocks noChangeAspect="1"/>
          </p:cNvPicPr>
          <p:nvPr/>
        </p:nvPicPr>
        <p:blipFill>
          <a:blip r:embed="rId1"/>
          <a:stretch>
            <a:fillRect/>
          </a:stretch>
        </p:blipFill>
        <p:spPr>
          <a:xfrm>
            <a:off x="2251710" y="542925"/>
            <a:ext cx="6733540" cy="40576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28600" y="361950"/>
            <a:ext cx="1571335" cy="92202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sym typeface="+mn-ea"/>
              </a:rPr>
              <a:t>系统设计</a:t>
            </a:r>
            <a:r>
              <a:rPr lang="en-US" altLang="zh-CN" b="1" dirty="0">
                <a:solidFill>
                  <a:srgbClr val="046086"/>
                </a:solidFill>
                <a:latin typeface="微软雅黑" panose="020B0503020204020204" charset="-122"/>
                <a:ea typeface="微软雅黑" panose="020B0503020204020204" charset="-122"/>
                <a:cs typeface="微软雅黑" panose="020B0503020204020204" charset="-122"/>
                <a:sym typeface="+mn-ea"/>
              </a:rPr>
              <a:t>System design</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nvSpPr>
        <p:spPr>
          <a:xfrm>
            <a:off x="2406015" y="459740"/>
            <a:ext cx="6336665" cy="4061460"/>
          </a:xfrm>
          <a:prstGeom prst="rect">
            <a:avLst/>
          </a:prstGeom>
        </p:spPr>
        <p:txBody>
          <a:bodyPr wrap="square">
            <a:spAutoFit/>
          </a:bodyPr>
          <a:lstStyle/>
          <a:p>
            <a:pPr>
              <a:lnSpc>
                <a:spcPct val="150000"/>
              </a:lnSpc>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一、数据增强：</a:t>
            </a:r>
            <a:endParaRPr lang="en-US" altLang="zh-CN" sz="1600" b="1" dirty="0">
              <a:solidFill>
                <a:srgbClr val="0D5F86"/>
              </a:solidFill>
              <a:latin typeface="微软雅黑" panose="020B0503020204020204" charset="-122"/>
              <a:ea typeface="微软雅黑" panose="020B0503020204020204" charset="-122"/>
              <a:cs typeface="微软雅黑" panose="020B0503020204020204" charset="-122"/>
            </a:endParaRPr>
          </a:p>
          <a:p>
            <a:pPr marL="228600" indent="-228600">
              <a:lnSpc>
                <a:spcPct val="150000"/>
              </a:lnSpc>
              <a:buFont typeface="+mj-lt"/>
              <a:buAutoNum type="arabicPeriod"/>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重排填空位置</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marL="685800" lvl="1" indent="-228600">
              <a:lnSpc>
                <a:spcPct val="150000"/>
              </a:lnSpc>
              <a:buFont typeface="+mj-lt"/>
              <a:buAutoNum type="alphaLcPeriod"/>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sample2paras：</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将所有原文中的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[BLANK]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用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choices</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填充</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重新随机生成新的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[BLANK]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位置与对应的 choices，新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[BLANK]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位置的原文长度分布与原始训练集一致（</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样本段落数：max 31 avg 20.6</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marL="685800" lvl="1" indent="-228600">
              <a:lnSpc>
                <a:spcPct val="150000"/>
              </a:lnSpc>
              <a:buFont typeface="+mj-lt"/>
              <a:buAutoNum type="alphaLcPeriod"/>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去重：</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对于同一个样本，当满足填空位置差异数大于原文填空位置数的 </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1/3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时，认为是有效增强并生成，否则继续尝试生成直到达到设定的尝试次数上限</a:t>
            </a:r>
            <a:endPar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marL="685800" lvl="1" indent="-228600">
              <a:lnSpc>
                <a:spcPct val="150000"/>
              </a:lnSpc>
              <a:buFont typeface="+mj-lt"/>
              <a:buAutoNum type="alphaLcPeriod"/>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最佳增强倍数 </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N=5</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对每个样本生成</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5</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个增强数据，若达到尝试上限仍未生成</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5</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个则按实际数目加入整个增强数据</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marL="228600" indent="-228600">
              <a:lnSpc>
                <a:spcPct val="150000"/>
              </a:lnSpc>
              <a:buFont typeface="+mj-lt"/>
              <a:buAutoNum type="arabicPeriod"/>
            </a:pP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rPr>
              <a:t>B</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ack </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rPr>
              <a:t>T</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ranslate</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endParaRPr>
          </a:p>
          <a:p>
            <a:pPr marL="685800" lvl="1" indent="-228600">
              <a:lnSpc>
                <a:spcPct val="150000"/>
              </a:lnSpc>
              <a:buFont typeface="+mj-lt"/>
              <a:buAutoNum type="alphaLcPeriod"/>
            </a:pP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rPr>
              <a:t>zh-&gt;en-&gt;zh</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rPr>
              <a:t>保持 </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[BLANK] </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位置不变</a:t>
            </a:r>
            <a:endPar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endParaRPr>
          </a:p>
          <a:p>
            <a:pPr marL="685800" lvl="1" indent="-228600">
              <a:lnSpc>
                <a:spcPct val="150000"/>
              </a:lnSpc>
              <a:buFont typeface="+mj-lt"/>
              <a:buAutoNum type="alphaLcPeriod"/>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最佳增强倍数 </a:t>
            </a:r>
            <a:r>
              <a:rPr lang="en-US" altLang="zh-CN" sz="1200" b="1" dirty="0">
                <a:solidFill>
                  <a:srgbClr val="0D5F86"/>
                </a:solidFill>
                <a:latin typeface="微软雅黑" panose="020B0503020204020204" charset="-122"/>
                <a:ea typeface="微软雅黑" panose="020B0503020204020204" charset="-122"/>
                <a:cs typeface="微软雅黑" panose="020B0503020204020204" charset="-122"/>
                <a:sym typeface="+mn-ea"/>
              </a:rPr>
              <a:t>N=1</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使用重排</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对每个样本生成</a:t>
            </a:r>
            <a:r>
              <a:rPr lang="en-US" altLang="zh-CN" sz="1200" dirty="0">
                <a:solidFill>
                  <a:srgbClr val="0D5F86"/>
                </a:solidFill>
                <a:latin typeface="微软雅黑" panose="020B0503020204020204" charset="-122"/>
                <a:ea typeface="微软雅黑" panose="020B0503020204020204" charset="-122"/>
                <a:cs typeface="微软雅黑" panose="020B0503020204020204" charset="-122"/>
                <a:sym typeface="+mn-ea"/>
              </a:rPr>
              <a:t>1</a:t>
            </a:r>
            <a:r>
              <a:rPr lang="zh-CN" altLang="en-US" sz="1200" dirty="0">
                <a:solidFill>
                  <a:srgbClr val="0D5F86"/>
                </a:solidFill>
                <a:latin typeface="微软雅黑" panose="020B0503020204020204" charset="-122"/>
                <a:ea typeface="微软雅黑" panose="020B0503020204020204" charset="-122"/>
                <a:cs typeface="微软雅黑" panose="020B0503020204020204" charset="-122"/>
                <a:sym typeface="+mn-ea"/>
              </a:rPr>
              <a:t>个增强数据</a:t>
            </a: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b="1"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sz="1200" b="1" dirty="0">
                <a:solidFill>
                  <a:srgbClr val="FF0000"/>
                </a:solidFill>
                <a:latin typeface="微软雅黑" panose="020B0503020204020204" charset="-122"/>
                <a:ea typeface="微软雅黑" panose="020B0503020204020204" charset="-122"/>
                <a:cs typeface="微软雅黑" panose="020B0503020204020204" charset="-122"/>
              </a:rPr>
              <a:t>重排生成的数据增强方式最大程度上利用了原文的语义和句子位置信息</a:t>
            </a:r>
            <a:r>
              <a:rPr lang="zh-CN" altLang="en-US" sz="1200" b="1" dirty="0">
                <a:solidFill>
                  <a:srgbClr val="FF0000"/>
                </a:solidFill>
                <a:latin typeface="微软雅黑" panose="020B0503020204020204" charset="-122"/>
                <a:ea typeface="微软雅黑" panose="020B0503020204020204" charset="-122"/>
                <a:cs typeface="微软雅黑" panose="020B0503020204020204" charset="-122"/>
              </a:rPr>
              <a:t>。</a:t>
            </a:r>
            <a:endParaRPr lang="zh-CN" altLang="en-US" sz="1600" dirty="0">
              <a:solidFill>
                <a:srgbClr val="0D5F86"/>
              </a:solidFill>
              <a:latin typeface="微软雅黑" panose="020B0503020204020204" charset="-122"/>
              <a:ea typeface="微软雅黑" panose="020B0503020204020204" charset="-122"/>
              <a:cs typeface="微软雅黑" panose="020B0503020204020204" charset="-122"/>
            </a:endParaRPr>
          </a:p>
        </p:txBody>
      </p:sp>
      <p:sp>
        <p:nvSpPr>
          <p:cNvPr id="7" name="Rectangle 6"/>
          <p:cNvSpPr>
            <a:spLocks noChangeArrowheads="1"/>
          </p:cNvSpPr>
          <p:nvPr/>
        </p:nvSpPr>
        <p:spPr bwMode="auto">
          <a:xfrm flipV="1">
            <a:off x="4366592" y="351514"/>
            <a:ext cx="65621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28600" y="361950"/>
            <a:ext cx="1571335" cy="92202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sym typeface="+mn-ea"/>
              </a:rPr>
              <a:t>系统设计</a:t>
            </a:r>
            <a:r>
              <a:rPr lang="en-US" altLang="zh-CN" b="1" dirty="0">
                <a:solidFill>
                  <a:srgbClr val="046086"/>
                </a:solidFill>
                <a:latin typeface="微软雅黑" panose="020B0503020204020204" charset="-122"/>
                <a:ea typeface="微软雅黑" panose="020B0503020204020204" charset="-122"/>
                <a:cs typeface="微软雅黑" panose="020B0503020204020204" charset="-122"/>
                <a:sym typeface="+mn-ea"/>
              </a:rPr>
              <a:t>System design</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nvSpPr>
        <p:spPr>
          <a:xfrm>
            <a:off x="2349500" y="468580"/>
            <a:ext cx="6553200" cy="3784600"/>
          </a:xfrm>
          <a:prstGeom prst="rect">
            <a:avLst/>
          </a:prstGeom>
        </p:spPr>
        <p:txBody>
          <a:bodyPr wrap="square">
            <a:spAutoFit/>
          </a:bodyPr>
          <a:lstStyle/>
          <a:p>
            <a:pPr>
              <a:lnSpc>
                <a:spcPct val="150000"/>
              </a:lnSpc>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二、学习率领域自适应：</a:t>
            </a:r>
            <a:endParaRPr lang="en-US" altLang="zh-CN" sz="16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将 </a:t>
            </a:r>
            <a:r>
              <a:rPr lang="en-US" altLang="zh-CN" sz="1200" b="1" dirty="0" err="1">
                <a:solidFill>
                  <a:srgbClr val="0D5F86"/>
                </a:solidFill>
                <a:latin typeface="微软雅黑" panose="020B0503020204020204" charset="-122"/>
                <a:ea typeface="微软雅黑" panose="020B0503020204020204" charset="-122"/>
                <a:cs typeface="微软雅黑" panose="020B0503020204020204" charset="-122"/>
              </a:rPr>
              <a:t>bert </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模型十二层分为多个层组，每个层组设置</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sym typeface="+mn-ea"/>
              </a:rPr>
              <a:t>不同的</a:t>
            </a: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学习率，并且学习率可动态自适应</a:t>
            </a: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b="1"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b="1"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b="1"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FF0000"/>
                </a:solidFill>
                <a:latin typeface="微软雅黑" panose="020B0503020204020204" charset="-122"/>
                <a:ea typeface="微软雅黑" panose="020B0503020204020204" charset="-122"/>
                <a:cs typeface="微软雅黑" panose="020B0503020204020204" charset="-122"/>
              </a:rPr>
              <a:t>一般越低层学习率越低，避免灾难性遗忘，进一步提升训练效果</a:t>
            </a:r>
            <a:endParaRPr lang="zh-CN" altLang="en-US" sz="1600" dirty="0">
              <a:solidFill>
                <a:srgbClr val="0D5F86"/>
              </a:solidFill>
              <a:latin typeface="微软雅黑" panose="020B0503020204020204" charset="-122"/>
              <a:ea typeface="微软雅黑" panose="020B0503020204020204" charset="-122"/>
              <a:cs typeface="微软雅黑" panose="020B0503020204020204" charset="-122"/>
            </a:endParaRPr>
          </a:p>
        </p:txBody>
      </p:sp>
      <p:sp>
        <p:nvSpPr>
          <p:cNvPr id="6" name="Rectangle 4"/>
          <p:cNvSpPr>
            <a:spLocks noChangeArrowheads="1"/>
          </p:cNvSpPr>
          <p:nvPr/>
        </p:nvSpPr>
        <p:spPr bwMode="auto">
          <a:xfrm>
            <a:off x="2895600" y="1008280"/>
            <a:ext cx="348547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p:sp>
        <p:nvSpPr>
          <p:cNvPr id="7" name="Rectangle 6"/>
          <p:cNvSpPr>
            <a:spLocks noChangeArrowheads="1"/>
          </p:cNvSpPr>
          <p:nvPr/>
        </p:nvSpPr>
        <p:spPr bwMode="auto">
          <a:xfrm flipV="1">
            <a:off x="4366592" y="351514"/>
            <a:ext cx="65621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p:pic>
        <p:nvPicPr>
          <p:cNvPr id="9" name="图片 8"/>
          <p:cNvPicPr>
            <a:picLocks noChangeAspect="1"/>
          </p:cNvPicPr>
          <p:nvPr/>
        </p:nvPicPr>
        <p:blipFill>
          <a:blip r:embed="rId1"/>
          <a:stretch>
            <a:fillRect/>
          </a:stretch>
        </p:blipFill>
        <p:spPr>
          <a:xfrm>
            <a:off x="4912995" y="1914280"/>
            <a:ext cx="3989471" cy="1314450"/>
          </a:xfrm>
          <a:prstGeom prst="rect">
            <a:avLst/>
          </a:prstGeom>
        </p:spPr>
      </p:pic>
      <p:pic>
        <p:nvPicPr>
          <p:cNvPr id="10" name="图片 9"/>
          <p:cNvPicPr>
            <a:picLocks noChangeAspect="1"/>
          </p:cNvPicPr>
          <p:nvPr/>
        </p:nvPicPr>
        <p:blipFill>
          <a:blip r:embed="rId2"/>
          <a:stretch>
            <a:fillRect/>
          </a:stretch>
        </p:blipFill>
        <p:spPr>
          <a:xfrm>
            <a:off x="2349500" y="1463943"/>
            <a:ext cx="2698750" cy="2434834"/>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228600" y="361950"/>
            <a:ext cx="1571335" cy="92202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algn="ctr" eaLnBrk="1" hangingPunct="1"/>
            <a:r>
              <a:rPr lang="zh-CN" altLang="en-US" b="1" dirty="0">
                <a:solidFill>
                  <a:srgbClr val="046086"/>
                </a:solidFill>
                <a:latin typeface="微软雅黑" panose="020B0503020204020204" charset="-122"/>
                <a:ea typeface="微软雅黑" panose="020B0503020204020204" charset="-122"/>
                <a:cs typeface="微软雅黑" panose="020B0503020204020204" charset="-122"/>
                <a:sym typeface="+mn-ea"/>
              </a:rPr>
              <a:t>系统设计</a:t>
            </a:r>
            <a:r>
              <a:rPr lang="en-US" altLang="zh-CN" b="1" dirty="0">
                <a:solidFill>
                  <a:srgbClr val="046086"/>
                </a:solidFill>
                <a:latin typeface="微软雅黑" panose="020B0503020204020204" charset="-122"/>
                <a:ea typeface="微软雅黑" panose="020B0503020204020204" charset="-122"/>
                <a:cs typeface="微软雅黑" panose="020B0503020204020204" charset="-122"/>
                <a:sym typeface="+mn-ea"/>
              </a:rPr>
              <a:t>System design</a:t>
            </a:r>
            <a:endParaRPr lang="en-US" b="1" dirty="0">
              <a:solidFill>
                <a:srgbClr val="046086"/>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nvSpPr>
        <p:spPr>
          <a:xfrm>
            <a:off x="2406015" y="459740"/>
            <a:ext cx="6336665" cy="3784600"/>
          </a:xfrm>
          <a:prstGeom prst="rect">
            <a:avLst/>
          </a:prstGeom>
        </p:spPr>
        <p:txBody>
          <a:bodyPr wrap="square">
            <a:spAutoFit/>
          </a:bodyPr>
          <a:lstStyle/>
          <a:p>
            <a:pPr>
              <a:lnSpc>
                <a:spcPct val="150000"/>
              </a:lnSpc>
            </a:pPr>
            <a:r>
              <a:rPr lang="zh-CN" altLang="en-US" sz="1600" b="1" dirty="0">
                <a:solidFill>
                  <a:srgbClr val="0D5F86"/>
                </a:solidFill>
                <a:latin typeface="微软雅黑" panose="020B0503020204020204" charset="-122"/>
                <a:ea typeface="微软雅黑" panose="020B0503020204020204" charset="-122"/>
                <a:cs typeface="微软雅黑" panose="020B0503020204020204" charset="-122"/>
              </a:rPr>
              <a:t>三、三角周期学习率：</a:t>
            </a:r>
            <a:endParaRPr lang="en-US" altLang="zh-CN" sz="1600" b="1"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0D5F86"/>
                </a:solidFill>
                <a:latin typeface="微软雅黑" panose="020B0503020204020204" charset="-122"/>
                <a:ea typeface="微软雅黑" panose="020B0503020204020204" charset="-122"/>
                <a:cs typeface="微软雅黑" panose="020B0503020204020204" charset="-122"/>
              </a:rPr>
              <a:t>学习率按照三角规律周期性变化</a:t>
            </a: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dirty="0">
              <a:solidFill>
                <a:srgbClr val="0D5F86"/>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b="1"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altLang="zh-CN" sz="1200" b="1" dirty="0">
              <a:solidFill>
                <a:srgbClr val="FF0000"/>
              </a:solidFill>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200" b="1" dirty="0">
                <a:solidFill>
                  <a:srgbClr val="FF0000"/>
                </a:solidFill>
                <a:latin typeface="微软雅黑" panose="020B0503020204020204" charset="-122"/>
                <a:ea typeface="微软雅黑" panose="020B0503020204020204" charset="-122"/>
                <a:cs typeface="微软雅黑" panose="020B0503020204020204" charset="-122"/>
              </a:rPr>
              <a:t>与固定学习率的指数衰减（</a:t>
            </a:r>
            <a:r>
              <a:rPr lang="en-US" altLang="zh-CN" sz="1200" b="1" dirty="0">
                <a:solidFill>
                  <a:srgbClr val="FF0000"/>
                </a:solidFill>
                <a:latin typeface="微软雅黑" panose="020B0503020204020204" charset="-122"/>
                <a:ea typeface="微软雅黑" panose="020B0503020204020204" charset="-122"/>
                <a:cs typeface="微软雅黑" panose="020B0503020204020204" charset="-122"/>
              </a:rPr>
              <a:t>exponential decay</a:t>
            </a:r>
            <a:r>
              <a:rPr lang="zh-CN" altLang="en-US" sz="1200" b="1" dirty="0">
                <a:solidFill>
                  <a:srgbClr val="FF0000"/>
                </a:solidFill>
                <a:latin typeface="微软雅黑" panose="020B0503020204020204" charset="-122"/>
                <a:ea typeface="微软雅黑" panose="020B0503020204020204" charset="-122"/>
                <a:cs typeface="微软雅黑" panose="020B0503020204020204" charset="-122"/>
              </a:rPr>
              <a:t>）</a:t>
            </a:r>
            <a:r>
              <a:rPr lang="zh-CN" altLang="en-US" sz="1200" b="1" dirty="0">
                <a:solidFill>
                  <a:srgbClr val="FF0000"/>
                </a:solidFill>
                <a:latin typeface="微软雅黑" panose="020B0503020204020204" charset="-122"/>
                <a:ea typeface="微软雅黑" panose="020B0503020204020204" charset="-122"/>
                <a:cs typeface="微软雅黑" panose="020B0503020204020204" charset="-122"/>
                <a:sym typeface="+mn-ea"/>
              </a:rPr>
              <a:t>方式</a:t>
            </a:r>
            <a:r>
              <a:rPr lang="zh-CN" altLang="en-US" sz="1200" b="1" dirty="0">
                <a:solidFill>
                  <a:srgbClr val="FF0000"/>
                </a:solidFill>
                <a:latin typeface="微软雅黑" panose="020B0503020204020204" charset="-122"/>
                <a:ea typeface="微软雅黑" panose="020B0503020204020204" charset="-122"/>
                <a:cs typeface="微软雅黑" panose="020B0503020204020204" charset="-122"/>
              </a:rPr>
              <a:t>相比，有明显提升</a:t>
            </a:r>
            <a:endParaRPr lang="zh-CN" altLang="en-US" sz="1600" dirty="0">
              <a:solidFill>
                <a:srgbClr val="0D5F86"/>
              </a:solidFill>
              <a:latin typeface="微软雅黑" panose="020B0503020204020204" charset="-122"/>
              <a:ea typeface="微软雅黑" panose="020B0503020204020204" charset="-122"/>
              <a:cs typeface="微软雅黑" panose="020B0503020204020204" charset="-122"/>
            </a:endParaRPr>
          </a:p>
        </p:txBody>
      </p:sp>
      <p:sp>
        <p:nvSpPr>
          <p:cNvPr id="7" name="Rectangle 6"/>
          <p:cNvSpPr>
            <a:spLocks noChangeArrowheads="1"/>
          </p:cNvSpPr>
          <p:nvPr/>
        </p:nvSpPr>
        <p:spPr bwMode="auto">
          <a:xfrm flipV="1">
            <a:off x="4366592" y="351514"/>
            <a:ext cx="65621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p:pic>
        <p:nvPicPr>
          <p:cNvPr id="4" name="图片 3"/>
          <p:cNvPicPr>
            <a:picLocks noChangeAspect="1"/>
          </p:cNvPicPr>
          <p:nvPr/>
        </p:nvPicPr>
        <p:blipFill>
          <a:blip r:embed="rId1"/>
          <a:stretch>
            <a:fillRect/>
          </a:stretch>
        </p:blipFill>
        <p:spPr>
          <a:xfrm>
            <a:off x="2786380" y="1470025"/>
            <a:ext cx="4523105" cy="24701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sld>
</file>

<file path=ppt/tags/tag1.xml><?xml version="1.0" encoding="utf-8"?>
<p:tagLst xmlns:p="http://schemas.openxmlformats.org/presentationml/2006/main">
  <p:tag name="KSO_WM_UNIT_TABLE_BEAUTIFY" val="smartTable{a3441bbb-3272-49cf-8dd1-74add07a459e}"/>
</p:tagLst>
</file>

<file path=ppt/tags/tag2.xml><?xml version="1.0" encoding="utf-8"?>
<p:tagLst xmlns:p="http://schemas.openxmlformats.org/presentationml/2006/main">
  <p:tag name="KSO_WM_UNIT_TABLE_BEAUTIFY" val="smartTable{db2f2e3e-0c4d-4748-970e-c3ae4660333d}"/>
</p:tagLst>
</file>

<file path=ppt/theme/theme1.xml><?xml version="1.0" encoding="utf-8"?>
<a:theme xmlns:a="http://schemas.openxmlformats.org/drawingml/2006/main" name="Kaggle">
  <a:themeElements>
    <a:clrScheme name="Custom 1">
      <a:dk1>
        <a:srgbClr val="262626"/>
      </a:dk1>
      <a:lt1>
        <a:srgbClr val="FFFFFF"/>
      </a:lt1>
      <a:dk2>
        <a:srgbClr val="595959"/>
      </a:dk2>
      <a:lt2>
        <a:srgbClr val="FFFFFF"/>
      </a:lt2>
      <a:accent1>
        <a:srgbClr val="20BEFF"/>
      </a:accent1>
      <a:accent2>
        <a:srgbClr val="FF9953"/>
      </a:accent2>
      <a:accent3>
        <a:srgbClr val="FF1379"/>
      </a:accent3>
      <a:accent4>
        <a:srgbClr val="FFE113"/>
      </a:accent4>
      <a:accent5>
        <a:srgbClr val="0580B2"/>
      </a:accent5>
      <a:accent6>
        <a:srgbClr val="05DE89"/>
      </a:accent6>
      <a:hlink>
        <a:srgbClr val="20BEFF"/>
      </a:hlink>
      <a:folHlink>
        <a:srgbClr val="0580B2"/>
      </a:folHlink>
    </a:clrScheme>
    <a:fontScheme name="Kagg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cmpd="sng">
          <a:solidFill>
            <a:schemeClr val="tx1"/>
          </a:solidFill>
        </a:ln>
      </a:spPr>
      <a:bodyPr rtlCol="0" anchor="ctr"/>
      <a:lstStyle>
        <a:defPPr algn="ctr">
          <a:defRPr/>
        </a:defPPr>
      </a:lstStyle>
      <a:style>
        <a:lnRef idx="2">
          <a:schemeClr val="accent1"/>
        </a:lnRef>
        <a:fillRef idx="0">
          <a:schemeClr val="accent1"/>
        </a:fillRef>
        <a:effectRef idx="1">
          <a:schemeClr val="accent1"/>
        </a:effectRef>
        <a:fontRef idx="minor">
          <a:schemeClr val="tx1"/>
        </a:fontRef>
      </a:style>
    </a:spDef>
    <a:lnDef>
      <a:spPr>
        <a:ln>
          <a:solidFill>
            <a:schemeClr val="tx2"/>
          </a:solidFill>
        </a:ln>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ggle (All Grey)">
  <a:themeElements>
    <a:clrScheme name="Custom 1">
      <a:dk1>
        <a:srgbClr val="262626"/>
      </a:dk1>
      <a:lt1>
        <a:srgbClr val="FFFFFF"/>
      </a:lt1>
      <a:dk2>
        <a:srgbClr val="595959"/>
      </a:dk2>
      <a:lt2>
        <a:srgbClr val="FFFFFF"/>
      </a:lt2>
      <a:accent1>
        <a:srgbClr val="20BEFF"/>
      </a:accent1>
      <a:accent2>
        <a:srgbClr val="FF9953"/>
      </a:accent2>
      <a:accent3>
        <a:srgbClr val="FF1379"/>
      </a:accent3>
      <a:accent4>
        <a:srgbClr val="FFE113"/>
      </a:accent4>
      <a:accent5>
        <a:srgbClr val="0580B2"/>
      </a:accent5>
      <a:accent6>
        <a:srgbClr val="05DE89"/>
      </a:accent6>
      <a:hlink>
        <a:srgbClr val="20BEFF"/>
      </a:hlink>
      <a:folHlink>
        <a:srgbClr val="0580B2"/>
      </a:folHlink>
    </a:clrScheme>
    <a:fontScheme name="Kagg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Kaggle - Template</Template>
  <TotalTime>0</TotalTime>
  <Words>3159</Words>
  <Application>WPS 演示</Application>
  <PresentationFormat>全屏显示(16:9)</PresentationFormat>
  <Paragraphs>284</Paragraphs>
  <Slides>16</Slides>
  <Notes>5</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16</vt:i4>
      </vt:variant>
    </vt:vector>
  </HeadingPairs>
  <TitlesOfParts>
    <vt:vector size="31" baseType="lpstr">
      <vt:lpstr>Arial</vt:lpstr>
      <vt:lpstr>宋体</vt:lpstr>
      <vt:lpstr>Wingdings</vt:lpstr>
      <vt:lpstr>Arial Narrow</vt:lpstr>
      <vt:lpstr>MS PGothic</vt:lpstr>
      <vt:lpstr>Verdana</vt:lpstr>
      <vt:lpstr>微软雅黑</vt:lpstr>
      <vt:lpstr>ヒラギノ角ゴ Pro W3</vt:lpstr>
      <vt:lpstr>Open Sans</vt:lpstr>
      <vt:lpstr>汉仪细秀体简 L</vt:lpstr>
      <vt:lpstr>Arial Unicode MS</vt:lpstr>
      <vt:lpstr>Calibri</vt:lpstr>
      <vt:lpstr>Yu Gothic</vt:lpstr>
      <vt:lpstr>Kaggle</vt:lpstr>
      <vt:lpstr>Kaggle (All Grey)</vt:lpstr>
      <vt:lpstr>CMRC 2019 讯飞杯 中文机器阅读理解评测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dc:creator>
  <cp:lastModifiedBy>张啸宇-Rain</cp:lastModifiedBy>
  <cp:revision>1037</cp:revision>
  <dcterms:created xsi:type="dcterms:W3CDTF">2019-05-21T04:34:00Z</dcterms:created>
  <dcterms:modified xsi:type="dcterms:W3CDTF">2019-10-19T04:25:53Z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