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9"/>
  </p:notesMasterIdLst>
  <p:sldIdLst>
    <p:sldId id="265" r:id="rId2"/>
    <p:sldId id="264" r:id="rId3"/>
    <p:sldId id="257" r:id="rId4"/>
    <p:sldId id="284" r:id="rId5"/>
    <p:sldId id="282" r:id="rId6"/>
    <p:sldId id="283" r:id="rId7"/>
    <p:sldId id="285" r:id="rId8"/>
    <p:sldId id="261" r:id="rId9"/>
    <p:sldId id="262" r:id="rId10"/>
    <p:sldId id="263" r:id="rId11"/>
    <p:sldId id="259" r:id="rId12"/>
    <p:sldId id="280" r:id="rId13"/>
    <p:sldId id="266" r:id="rId14"/>
    <p:sldId id="267" r:id="rId15"/>
    <p:sldId id="268" r:id="rId16"/>
    <p:sldId id="269" r:id="rId17"/>
    <p:sldId id="286" r:id="rId18"/>
    <p:sldId id="270" r:id="rId19"/>
    <p:sldId id="271" r:id="rId20"/>
    <p:sldId id="272" r:id="rId21"/>
    <p:sldId id="278" r:id="rId22"/>
    <p:sldId id="273" r:id="rId23"/>
    <p:sldId id="274" r:id="rId24"/>
    <p:sldId id="281" r:id="rId25"/>
    <p:sldId id="277" r:id="rId26"/>
    <p:sldId id="258" r:id="rId27"/>
    <p:sldId id="279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AEE8"/>
    <a:srgbClr val="3199CF"/>
    <a:srgbClr val="B8EEFF"/>
    <a:srgbClr val="3CB1EC"/>
    <a:srgbClr val="42C2FF"/>
    <a:srgbClr val="A2CDE5"/>
    <a:srgbClr val="B6E5FF"/>
    <a:srgbClr val="00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07"/>
    <p:restoredTop sz="80456"/>
  </p:normalViewPr>
  <p:slideViewPr>
    <p:cSldViewPr snapToGrid="0" snapToObjects="1">
      <p:cViewPr varScale="1">
        <p:scale>
          <a:sx n="107" d="100"/>
          <a:sy n="107" d="100"/>
        </p:scale>
        <p:origin x="184" y="3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27C4DF-4D41-0B42-B39F-9EECEA8A5B17}" type="doc">
      <dgm:prSet loTypeId="urn:microsoft.com/office/officeart/2005/8/layout/target3" loCatId="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FB4064F2-6E91-8E43-9D4A-3292BB51771D}">
      <dgm:prSet phldrT="[文本]" custT="1"/>
      <dgm:spPr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r>
            <a:rPr lang="zh-CN" altLang="en-US" sz="4400" dirty="0"/>
            <a:t>预训练</a:t>
          </a:r>
        </a:p>
      </dgm:t>
    </dgm:pt>
    <dgm:pt modelId="{DFB4C518-90F2-3344-B9FB-916F2DDE7796}" type="parTrans" cxnId="{91B138EA-2C08-1148-A063-BAA4B1868C23}">
      <dgm:prSet/>
      <dgm:spPr/>
      <dgm:t>
        <a:bodyPr/>
        <a:lstStyle/>
        <a:p>
          <a:endParaRPr lang="zh-CN" altLang="en-US"/>
        </a:p>
      </dgm:t>
    </dgm:pt>
    <dgm:pt modelId="{86EC1964-BF32-6144-BC58-B2BA4E294591}" type="sibTrans" cxnId="{91B138EA-2C08-1148-A063-BAA4B1868C23}">
      <dgm:prSet/>
      <dgm:spPr/>
      <dgm:t>
        <a:bodyPr/>
        <a:lstStyle/>
        <a:p>
          <a:endParaRPr lang="zh-CN" altLang="en-US"/>
        </a:p>
      </dgm:t>
    </dgm:pt>
    <dgm:pt modelId="{6D4F4C59-2938-4448-ADB4-30FB41BDE09A}">
      <dgm:prSet phldrT="[文本]" custT="1"/>
      <dgm:spPr/>
      <dgm:t>
        <a:bodyPr/>
        <a:lstStyle/>
        <a:p>
          <a:r>
            <a:rPr lang="en-US" altLang="zh-CN" sz="1800" dirty="0"/>
            <a:t>Sentence</a:t>
          </a:r>
          <a:r>
            <a:rPr lang="zh-CN" altLang="en-US" sz="1800" dirty="0"/>
            <a:t> </a:t>
          </a:r>
          <a:r>
            <a:rPr lang="en-US" altLang="zh-CN" sz="1800" dirty="0"/>
            <a:t>Insertion</a:t>
          </a:r>
          <a:r>
            <a:rPr lang="zh-CN" altLang="en-US" sz="1800" dirty="0"/>
            <a:t>和全词</a:t>
          </a:r>
          <a:r>
            <a:rPr lang="en-US" altLang="zh-CN" sz="1800" dirty="0"/>
            <a:t>mask</a:t>
          </a:r>
          <a:r>
            <a:rPr lang="zh-CN" altLang="en-US" sz="1800" dirty="0"/>
            <a:t>任务</a:t>
          </a:r>
        </a:p>
      </dgm:t>
    </dgm:pt>
    <dgm:pt modelId="{5EC15A73-6D3F-A447-87A8-25C9DE0B6A64}" type="parTrans" cxnId="{0524D3A6-31F7-B646-B3EC-D0FA90E436FC}">
      <dgm:prSet/>
      <dgm:spPr/>
      <dgm:t>
        <a:bodyPr/>
        <a:lstStyle/>
        <a:p>
          <a:endParaRPr lang="zh-CN" altLang="en-US"/>
        </a:p>
      </dgm:t>
    </dgm:pt>
    <dgm:pt modelId="{0F97FC43-01DA-1448-9FE2-F0C5D0E1563B}" type="sibTrans" cxnId="{0524D3A6-31F7-B646-B3EC-D0FA90E436FC}">
      <dgm:prSet/>
      <dgm:spPr/>
      <dgm:t>
        <a:bodyPr/>
        <a:lstStyle/>
        <a:p>
          <a:endParaRPr lang="zh-CN" altLang="en-US"/>
        </a:p>
      </dgm:t>
    </dgm:pt>
    <dgm:pt modelId="{3764874C-C39D-934E-A723-03DD73FACBA4}">
      <dgm:prSet phldrT="[文本]" custT="1"/>
      <dgm:spPr/>
      <dgm:t>
        <a:bodyPr/>
        <a:lstStyle/>
        <a:p>
          <a:r>
            <a:rPr lang="zh-CN" altLang="en-US" sz="1800" dirty="0"/>
            <a:t>句子篇章关系预测任务</a:t>
          </a:r>
        </a:p>
      </dgm:t>
    </dgm:pt>
    <dgm:pt modelId="{543B8778-DF11-154A-9DBC-8EC373D7F77A}" type="parTrans" cxnId="{62D028E8-1520-CF48-8B78-B4131105EEAC}">
      <dgm:prSet/>
      <dgm:spPr/>
      <dgm:t>
        <a:bodyPr/>
        <a:lstStyle/>
        <a:p>
          <a:endParaRPr lang="zh-CN" altLang="en-US"/>
        </a:p>
      </dgm:t>
    </dgm:pt>
    <dgm:pt modelId="{E2680C12-6A54-C340-9DC9-07284831771A}" type="sibTrans" cxnId="{62D028E8-1520-CF48-8B78-B4131105EEAC}">
      <dgm:prSet/>
      <dgm:spPr/>
      <dgm:t>
        <a:bodyPr/>
        <a:lstStyle/>
        <a:p>
          <a:endParaRPr lang="zh-CN" altLang="en-US"/>
        </a:p>
      </dgm:t>
    </dgm:pt>
    <dgm:pt modelId="{9F8C20F3-DA9D-6F40-AE96-19FC15DE43BA}">
      <dgm:prSet phldrT="[文本]" custT="1"/>
      <dgm:spPr>
        <a:ln>
          <a:solidFill>
            <a:schemeClr val="accent4">
              <a:lumMod val="40000"/>
              <a:lumOff val="60000"/>
            </a:schemeClr>
          </a:solidFill>
        </a:ln>
      </dgm:spPr>
      <dgm:t>
        <a:bodyPr/>
        <a:lstStyle/>
        <a:p>
          <a:r>
            <a:rPr lang="zh-CN" altLang="en-US" sz="4400" dirty="0"/>
            <a:t>数据增强</a:t>
          </a:r>
        </a:p>
      </dgm:t>
    </dgm:pt>
    <dgm:pt modelId="{96719CB1-986D-2144-B536-47F0D96734EC}" type="parTrans" cxnId="{47181EA7-EADE-A341-8884-CC63D8228D7D}">
      <dgm:prSet/>
      <dgm:spPr/>
      <dgm:t>
        <a:bodyPr/>
        <a:lstStyle/>
        <a:p>
          <a:endParaRPr lang="zh-CN" altLang="en-US"/>
        </a:p>
      </dgm:t>
    </dgm:pt>
    <dgm:pt modelId="{2EC1215D-4D65-F141-824D-49BF96A77856}" type="sibTrans" cxnId="{47181EA7-EADE-A341-8884-CC63D8228D7D}">
      <dgm:prSet/>
      <dgm:spPr/>
      <dgm:t>
        <a:bodyPr/>
        <a:lstStyle/>
        <a:p>
          <a:endParaRPr lang="zh-CN" altLang="en-US"/>
        </a:p>
      </dgm:t>
    </dgm:pt>
    <dgm:pt modelId="{694F24DA-7076-A54F-AC10-DC82BE26E1BF}">
      <dgm:prSet phldrT="[文本]"/>
      <dgm:spPr/>
      <dgm:t>
        <a:bodyPr/>
        <a:lstStyle/>
        <a:p>
          <a:r>
            <a:rPr lang="zh-CN" altLang="en-US" dirty="0"/>
            <a:t>简单负样本增强</a:t>
          </a:r>
        </a:p>
      </dgm:t>
    </dgm:pt>
    <dgm:pt modelId="{BB2846E9-E13B-C348-B205-A1ABEBB9164C}" type="parTrans" cxnId="{3AEA5C11-4C45-154E-A654-BE1DEE1DAB64}">
      <dgm:prSet/>
      <dgm:spPr/>
      <dgm:t>
        <a:bodyPr/>
        <a:lstStyle/>
        <a:p>
          <a:endParaRPr lang="zh-CN" altLang="en-US"/>
        </a:p>
      </dgm:t>
    </dgm:pt>
    <dgm:pt modelId="{C57686EB-69B3-BB4B-9305-B081DFA195D5}" type="sibTrans" cxnId="{3AEA5C11-4C45-154E-A654-BE1DEE1DAB64}">
      <dgm:prSet/>
      <dgm:spPr/>
      <dgm:t>
        <a:bodyPr/>
        <a:lstStyle/>
        <a:p>
          <a:endParaRPr lang="zh-CN" altLang="en-US"/>
        </a:p>
      </dgm:t>
    </dgm:pt>
    <dgm:pt modelId="{A6668856-8E8E-0746-96BF-A0E40AE905A3}">
      <dgm:prSet phldrT="[文本]"/>
      <dgm:spPr/>
      <dgm:t>
        <a:bodyPr/>
        <a:lstStyle/>
        <a:p>
          <a:r>
            <a:rPr lang="zh-CN" altLang="en-US" dirty="0"/>
            <a:t>动态数据增强</a:t>
          </a:r>
        </a:p>
      </dgm:t>
    </dgm:pt>
    <dgm:pt modelId="{0F5E3C9B-9B71-B146-852F-99F7B46D4F52}" type="parTrans" cxnId="{3556737C-58EC-4442-81D5-63BC7D6D041B}">
      <dgm:prSet/>
      <dgm:spPr/>
      <dgm:t>
        <a:bodyPr/>
        <a:lstStyle/>
        <a:p>
          <a:endParaRPr lang="zh-CN" altLang="en-US"/>
        </a:p>
      </dgm:t>
    </dgm:pt>
    <dgm:pt modelId="{A4D1DD7B-F1C9-3E41-B1D7-6210EC15CDFB}" type="sibTrans" cxnId="{3556737C-58EC-4442-81D5-63BC7D6D041B}">
      <dgm:prSet/>
      <dgm:spPr/>
      <dgm:t>
        <a:bodyPr/>
        <a:lstStyle/>
        <a:p>
          <a:endParaRPr lang="zh-CN" altLang="en-US"/>
        </a:p>
      </dgm:t>
    </dgm:pt>
    <dgm:pt modelId="{AFC9C8F6-83E6-1244-92A2-1FC48456F1DD}">
      <dgm:prSet phldrT="[文本]" custT="1"/>
      <dgm:spPr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r>
            <a:rPr lang="zh-CN" altLang="en-US" sz="4400" dirty="0"/>
            <a:t>数据处理</a:t>
          </a:r>
        </a:p>
      </dgm:t>
    </dgm:pt>
    <dgm:pt modelId="{F3934179-6D12-5A4F-87BE-A8E6A50E2BDD}" type="parTrans" cxnId="{AA115DA5-4F05-F74A-B99A-FB022181C267}">
      <dgm:prSet/>
      <dgm:spPr/>
      <dgm:t>
        <a:bodyPr/>
        <a:lstStyle/>
        <a:p>
          <a:endParaRPr lang="zh-CN" altLang="en-US"/>
        </a:p>
      </dgm:t>
    </dgm:pt>
    <dgm:pt modelId="{D6127060-38AB-0142-B677-5DE3F309115D}" type="sibTrans" cxnId="{AA115DA5-4F05-F74A-B99A-FB022181C267}">
      <dgm:prSet/>
      <dgm:spPr/>
      <dgm:t>
        <a:bodyPr/>
        <a:lstStyle/>
        <a:p>
          <a:endParaRPr lang="zh-CN" altLang="en-US"/>
        </a:p>
      </dgm:t>
    </dgm:pt>
    <dgm:pt modelId="{E7DF0B8D-7118-0644-80BD-A1B3BE667CC0}">
      <dgm:prSet phldrT="[文本]"/>
      <dgm:spPr/>
      <dgm:t>
        <a:bodyPr/>
        <a:lstStyle/>
        <a:p>
          <a:r>
            <a:rPr lang="en-US" altLang="zh-CN" dirty="0" err="1"/>
            <a:t>SentencePiece</a:t>
          </a:r>
          <a:r>
            <a:rPr lang="zh-CN" altLang="en-US" dirty="0"/>
            <a:t>字词混合模型</a:t>
          </a:r>
        </a:p>
      </dgm:t>
    </dgm:pt>
    <dgm:pt modelId="{44258379-6788-4043-B476-24FA843F65E9}" type="parTrans" cxnId="{6AB6B5DF-689D-3343-9344-ABEF54EEC431}">
      <dgm:prSet/>
      <dgm:spPr/>
      <dgm:t>
        <a:bodyPr/>
        <a:lstStyle/>
        <a:p>
          <a:endParaRPr lang="zh-CN" altLang="en-US"/>
        </a:p>
      </dgm:t>
    </dgm:pt>
    <dgm:pt modelId="{66CF2E61-A486-FB4A-91E3-DCBC2A48A7AE}" type="sibTrans" cxnId="{6AB6B5DF-689D-3343-9344-ABEF54EEC431}">
      <dgm:prSet/>
      <dgm:spPr/>
      <dgm:t>
        <a:bodyPr/>
        <a:lstStyle/>
        <a:p>
          <a:endParaRPr lang="zh-CN" altLang="en-US"/>
        </a:p>
      </dgm:t>
    </dgm:pt>
    <dgm:pt modelId="{8E3C8664-636C-1D47-8FFD-8FE8C2EA666D}">
      <dgm:prSet phldrT="[文本]"/>
      <dgm:spPr/>
      <dgm:t>
        <a:bodyPr/>
        <a:lstStyle/>
        <a:p>
          <a:r>
            <a:rPr lang="zh-CN" altLang="en-US" dirty="0"/>
            <a:t>动态预测</a:t>
          </a:r>
        </a:p>
      </dgm:t>
    </dgm:pt>
    <dgm:pt modelId="{82835215-6967-164D-B83D-06671E027F27}" type="parTrans" cxnId="{F7173D82-2506-6B40-ADEB-5DB5E3955A21}">
      <dgm:prSet/>
      <dgm:spPr/>
      <dgm:t>
        <a:bodyPr/>
        <a:lstStyle/>
        <a:p>
          <a:endParaRPr lang="zh-CN" altLang="en-US"/>
        </a:p>
      </dgm:t>
    </dgm:pt>
    <dgm:pt modelId="{03852D47-E436-3A4F-80CE-E1B9D89169EF}" type="sibTrans" cxnId="{F7173D82-2506-6B40-ADEB-5DB5E3955A21}">
      <dgm:prSet/>
      <dgm:spPr/>
      <dgm:t>
        <a:bodyPr/>
        <a:lstStyle/>
        <a:p>
          <a:endParaRPr lang="zh-CN" altLang="en-US"/>
        </a:p>
      </dgm:t>
    </dgm:pt>
    <dgm:pt modelId="{12EEF4B1-7A0D-7D48-88BE-4C7CAB8B16CE}">
      <dgm:prSet phldrT="[文本]" custT="1"/>
      <dgm:spPr/>
      <dgm:t>
        <a:bodyPr/>
        <a:lstStyle/>
        <a:p>
          <a:r>
            <a:rPr lang="zh-CN" altLang="en" sz="1800" dirty="0"/>
            <a:t>预训练</a:t>
          </a:r>
          <a:r>
            <a:rPr lang="zh-CN" altLang="en-US" sz="1800" dirty="0"/>
            <a:t>模型的领域迁移</a:t>
          </a:r>
        </a:p>
      </dgm:t>
    </dgm:pt>
    <dgm:pt modelId="{AEB44CA2-DD50-F14E-AD35-52AAF2113558}" type="parTrans" cxnId="{ED805C91-65F4-9E42-8CD0-BF406ED4B222}">
      <dgm:prSet/>
      <dgm:spPr/>
      <dgm:t>
        <a:bodyPr/>
        <a:lstStyle/>
        <a:p>
          <a:endParaRPr lang="zh-CN" altLang="en-US"/>
        </a:p>
      </dgm:t>
    </dgm:pt>
    <dgm:pt modelId="{F3427DFE-D2A4-3C4F-AD1C-F150A68CB99C}" type="sibTrans" cxnId="{ED805C91-65F4-9E42-8CD0-BF406ED4B222}">
      <dgm:prSet/>
      <dgm:spPr/>
      <dgm:t>
        <a:bodyPr/>
        <a:lstStyle/>
        <a:p>
          <a:endParaRPr lang="zh-CN" altLang="en-US"/>
        </a:p>
      </dgm:t>
    </dgm:pt>
    <dgm:pt modelId="{657B6B88-9AAE-0649-B8B4-CCD25E35EA7B}">
      <dgm:prSet phldrT="[文本]" custT="1"/>
      <dgm:spPr/>
      <dgm:t>
        <a:bodyPr/>
        <a:lstStyle/>
        <a:p>
          <a:r>
            <a:rPr lang="en-US" altLang="zh-CN" sz="1800" dirty="0"/>
            <a:t>BERT</a:t>
          </a:r>
          <a:r>
            <a:rPr lang="zh-CN" altLang="en-US" sz="1800" dirty="0"/>
            <a:t>模型优化，预训练语料丰富化</a:t>
          </a:r>
        </a:p>
      </dgm:t>
    </dgm:pt>
    <dgm:pt modelId="{D4A1CB96-C7CA-6A46-A883-22EE03B9992C}" type="parTrans" cxnId="{A644FF20-794D-6648-9618-121E91C88AF9}">
      <dgm:prSet/>
      <dgm:spPr/>
      <dgm:t>
        <a:bodyPr/>
        <a:lstStyle/>
        <a:p>
          <a:endParaRPr lang="zh-CN" altLang="en-US"/>
        </a:p>
      </dgm:t>
    </dgm:pt>
    <dgm:pt modelId="{26E85C07-B29F-724B-875E-BFE34B1C2AF4}" type="sibTrans" cxnId="{A644FF20-794D-6648-9618-121E91C88AF9}">
      <dgm:prSet/>
      <dgm:spPr/>
      <dgm:t>
        <a:bodyPr/>
        <a:lstStyle/>
        <a:p>
          <a:endParaRPr lang="zh-CN" altLang="en-US"/>
        </a:p>
      </dgm:t>
    </dgm:pt>
    <dgm:pt modelId="{64EC6594-5EBE-5C4B-AE13-7FEF9FD5518E}" type="pres">
      <dgm:prSet presAssocID="{6A27C4DF-4D41-0B42-B39F-9EECEA8A5B17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B2BE5984-3B54-FB4B-BE1E-2F35601BF4EE}" type="pres">
      <dgm:prSet presAssocID="{FB4064F2-6E91-8E43-9D4A-3292BB51771D}" presName="circle1" presStyleLbl="node1" presStyleIdx="0" presStyleCnt="3" custScaleY="100724" custLinFactNeighborX="3253" custLinFactNeighborY="191"/>
      <dgm:spPr>
        <a:solidFill>
          <a:schemeClr val="accent1">
            <a:lumMod val="40000"/>
            <a:lumOff val="60000"/>
          </a:schemeClr>
        </a:solidFill>
      </dgm:spPr>
    </dgm:pt>
    <dgm:pt modelId="{7539E0C7-7268-B04B-8F85-F3751FC0A092}" type="pres">
      <dgm:prSet presAssocID="{FB4064F2-6E91-8E43-9D4A-3292BB51771D}" presName="space" presStyleCnt="0"/>
      <dgm:spPr/>
    </dgm:pt>
    <dgm:pt modelId="{B7505CCC-88D5-EE4E-B937-D0EBA8CFC2CE}" type="pres">
      <dgm:prSet presAssocID="{FB4064F2-6E91-8E43-9D4A-3292BB51771D}" presName="rect1" presStyleLbl="alignAcc1" presStyleIdx="0" presStyleCnt="3"/>
      <dgm:spPr/>
    </dgm:pt>
    <dgm:pt modelId="{20155CB0-374A-3F4F-A2A9-83B8A9B46030}" type="pres">
      <dgm:prSet presAssocID="{9F8C20F3-DA9D-6F40-AE96-19FC15DE43BA}" presName="vertSpace2" presStyleLbl="node1" presStyleIdx="0" presStyleCnt="3"/>
      <dgm:spPr/>
    </dgm:pt>
    <dgm:pt modelId="{E1B845F1-34F2-3D4C-8D12-39FBF20FFA8B}" type="pres">
      <dgm:prSet presAssocID="{9F8C20F3-DA9D-6F40-AE96-19FC15DE43BA}" presName="circle2" presStyleLbl="node1" presStyleIdx="1" presStyleCnt="3"/>
      <dgm:spPr>
        <a:solidFill>
          <a:schemeClr val="accent4">
            <a:lumMod val="40000"/>
            <a:lumOff val="60000"/>
          </a:schemeClr>
        </a:solidFill>
      </dgm:spPr>
    </dgm:pt>
    <dgm:pt modelId="{A7F1D2C1-9511-AC4A-8E15-70293726A56B}" type="pres">
      <dgm:prSet presAssocID="{9F8C20F3-DA9D-6F40-AE96-19FC15DE43BA}" presName="rect2" presStyleLbl="alignAcc1" presStyleIdx="1" presStyleCnt="3"/>
      <dgm:spPr/>
    </dgm:pt>
    <dgm:pt modelId="{8BFEC98B-56E2-2C4B-9BA5-87AB52D811F1}" type="pres">
      <dgm:prSet presAssocID="{AFC9C8F6-83E6-1244-92A2-1FC48456F1DD}" presName="vertSpace3" presStyleLbl="node1" presStyleIdx="1" presStyleCnt="3"/>
      <dgm:spPr/>
    </dgm:pt>
    <dgm:pt modelId="{51C5227C-25E6-034A-806D-B9F85CB359FC}" type="pres">
      <dgm:prSet presAssocID="{AFC9C8F6-83E6-1244-92A2-1FC48456F1DD}" presName="circle3" presStyleLbl="node1" presStyleIdx="2" presStyleCnt="3"/>
      <dgm:spPr>
        <a:solidFill>
          <a:schemeClr val="accent2">
            <a:lumMod val="40000"/>
            <a:lumOff val="60000"/>
          </a:schemeClr>
        </a:solidFill>
      </dgm:spPr>
    </dgm:pt>
    <dgm:pt modelId="{6BBD0D1D-43D7-5D44-ADB6-92D75DC74C06}" type="pres">
      <dgm:prSet presAssocID="{AFC9C8F6-83E6-1244-92A2-1FC48456F1DD}" presName="rect3" presStyleLbl="alignAcc1" presStyleIdx="2" presStyleCnt="3"/>
      <dgm:spPr/>
    </dgm:pt>
    <dgm:pt modelId="{70714190-A0C8-2142-8C48-3483C5B19025}" type="pres">
      <dgm:prSet presAssocID="{FB4064F2-6E91-8E43-9D4A-3292BB51771D}" presName="rect1ParTx" presStyleLbl="alignAcc1" presStyleIdx="2" presStyleCnt="3">
        <dgm:presLayoutVars>
          <dgm:chMax val="1"/>
          <dgm:bulletEnabled val="1"/>
        </dgm:presLayoutVars>
      </dgm:prSet>
      <dgm:spPr/>
    </dgm:pt>
    <dgm:pt modelId="{A8CFC236-409B-AE42-BC29-7907ECC2CD64}" type="pres">
      <dgm:prSet presAssocID="{FB4064F2-6E91-8E43-9D4A-3292BB51771D}" presName="rect1ChTx" presStyleLbl="alignAcc1" presStyleIdx="2" presStyleCnt="3">
        <dgm:presLayoutVars>
          <dgm:bulletEnabled val="1"/>
        </dgm:presLayoutVars>
      </dgm:prSet>
      <dgm:spPr/>
    </dgm:pt>
    <dgm:pt modelId="{E041F5CF-3F7C-494A-B3A5-569C03199D15}" type="pres">
      <dgm:prSet presAssocID="{9F8C20F3-DA9D-6F40-AE96-19FC15DE43BA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907DAABA-F38F-934F-9787-5FA5E7280D83}" type="pres">
      <dgm:prSet presAssocID="{9F8C20F3-DA9D-6F40-AE96-19FC15DE43BA}" presName="rect2ChTx" presStyleLbl="alignAcc1" presStyleIdx="2" presStyleCnt="3">
        <dgm:presLayoutVars>
          <dgm:bulletEnabled val="1"/>
        </dgm:presLayoutVars>
      </dgm:prSet>
      <dgm:spPr/>
    </dgm:pt>
    <dgm:pt modelId="{0E03C4A8-453A-F647-97DF-1A6D4053C8A1}" type="pres">
      <dgm:prSet presAssocID="{AFC9C8F6-83E6-1244-92A2-1FC48456F1DD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BFF64F60-31F1-F34E-8FE6-D316615E73B1}" type="pres">
      <dgm:prSet presAssocID="{AFC9C8F6-83E6-1244-92A2-1FC48456F1DD}" presName="rect3ChTx" presStyleLbl="alignAcc1" presStyleIdx="2" presStyleCnt="3">
        <dgm:presLayoutVars>
          <dgm:bulletEnabled val="1"/>
        </dgm:presLayoutVars>
      </dgm:prSet>
      <dgm:spPr/>
    </dgm:pt>
  </dgm:ptLst>
  <dgm:cxnLst>
    <dgm:cxn modelId="{C45DCF04-8C57-1F40-8E6C-C73FE43CB864}" type="presOf" srcId="{694F24DA-7076-A54F-AC10-DC82BE26E1BF}" destId="{907DAABA-F38F-934F-9787-5FA5E7280D83}" srcOrd="0" destOrd="0" presId="urn:microsoft.com/office/officeart/2005/8/layout/target3"/>
    <dgm:cxn modelId="{9C37FD06-7E34-E24A-8C41-AE8CA28A2D61}" type="presOf" srcId="{657B6B88-9AAE-0649-B8B4-CCD25E35EA7B}" destId="{A8CFC236-409B-AE42-BC29-7907ECC2CD64}" srcOrd="0" destOrd="0" presId="urn:microsoft.com/office/officeart/2005/8/layout/target3"/>
    <dgm:cxn modelId="{C8C5920C-1B2F-A441-A75B-1733F79ECD6F}" type="presOf" srcId="{AFC9C8F6-83E6-1244-92A2-1FC48456F1DD}" destId="{0E03C4A8-453A-F647-97DF-1A6D4053C8A1}" srcOrd="1" destOrd="0" presId="urn:microsoft.com/office/officeart/2005/8/layout/target3"/>
    <dgm:cxn modelId="{3AEA5C11-4C45-154E-A654-BE1DEE1DAB64}" srcId="{9F8C20F3-DA9D-6F40-AE96-19FC15DE43BA}" destId="{694F24DA-7076-A54F-AC10-DC82BE26E1BF}" srcOrd="0" destOrd="0" parTransId="{BB2846E9-E13B-C348-B205-A1ABEBB9164C}" sibTransId="{C57686EB-69B3-BB4B-9305-B081DFA195D5}"/>
    <dgm:cxn modelId="{A644FF20-794D-6648-9618-121E91C88AF9}" srcId="{FB4064F2-6E91-8E43-9D4A-3292BB51771D}" destId="{657B6B88-9AAE-0649-B8B4-CCD25E35EA7B}" srcOrd="0" destOrd="0" parTransId="{D4A1CB96-C7CA-6A46-A883-22EE03B9992C}" sibTransId="{26E85C07-B29F-724B-875E-BFE34B1C2AF4}"/>
    <dgm:cxn modelId="{AC937D32-D304-E042-B259-9619584E30C0}" type="presOf" srcId="{FB4064F2-6E91-8E43-9D4A-3292BB51771D}" destId="{B7505CCC-88D5-EE4E-B937-D0EBA8CFC2CE}" srcOrd="0" destOrd="0" presId="urn:microsoft.com/office/officeart/2005/8/layout/target3"/>
    <dgm:cxn modelId="{A5490335-35E5-5D44-AEF5-13276F4079FB}" type="presOf" srcId="{9F8C20F3-DA9D-6F40-AE96-19FC15DE43BA}" destId="{A7F1D2C1-9511-AC4A-8E15-70293726A56B}" srcOrd="0" destOrd="0" presId="urn:microsoft.com/office/officeart/2005/8/layout/target3"/>
    <dgm:cxn modelId="{D6181D3E-1042-1247-AA72-FCDB1A16C5B5}" type="presOf" srcId="{AFC9C8F6-83E6-1244-92A2-1FC48456F1DD}" destId="{6BBD0D1D-43D7-5D44-ADB6-92D75DC74C06}" srcOrd="0" destOrd="0" presId="urn:microsoft.com/office/officeart/2005/8/layout/target3"/>
    <dgm:cxn modelId="{7E7BC63F-50CE-2548-BE18-A11EB3E91809}" type="presOf" srcId="{8E3C8664-636C-1D47-8FFD-8FE8C2EA666D}" destId="{BFF64F60-31F1-F34E-8FE6-D316615E73B1}" srcOrd="0" destOrd="1" presId="urn:microsoft.com/office/officeart/2005/8/layout/target3"/>
    <dgm:cxn modelId="{3556737C-58EC-4442-81D5-63BC7D6D041B}" srcId="{9F8C20F3-DA9D-6F40-AE96-19FC15DE43BA}" destId="{A6668856-8E8E-0746-96BF-A0E40AE905A3}" srcOrd="1" destOrd="0" parTransId="{0F5E3C9B-9B71-B146-852F-99F7B46D4F52}" sibTransId="{A4D1DD7B-F1C9-3E41-B1D7-6210EC15CDFB}"/>
    <dgm:cxn modelId="{F7173D82-2506-6B40-ADEB-5DB5E3955A21}" srcId="{AFC9C8F6-83E6-1244-92A2-1FC48456F1DD}" destId="{8E3C8664-636C-1D47-8FFD-8FE8C2EA666D}" srcOrd="1" destOrd="0" parTransId="{82835215-6967-164D-B83D-06671E027F27}" sibTransId="{03852D47-E436-3A4F-80CE-E1B9D89169EF}"/>
    <dgm:cxn modelId="{ED805C91-65F4-9E42-8CD0-BF406ED4B222}" srcId="{FB4064F2-6E91-8E43-9D4A-3292BB51771D}" destId="{12EEF4B1-7A0D-7D48-88BE-4C7CAB8B16CE}" srcOrd="3" destOrd="0" parTransId="{AEB44CA2-DD50-F14E-AD35-52AAF2113558}" sibTransId="{F3427DFE-D2A4-3C4F-AD1C-F150A68CB99C}"/>
    <dgm:cxn modelId="{563BF2A1-52E3-D94E-8CA9-3407D6507C68}" type="presOf" srcId="{3764874C-C39D-934E-A723-03DD73FACBA4}" destId="{A8CFC236-409B-AE42-BC29-7907ECC2CD64}" srcOrd="0" destOrd="2" presId="urn:microsoft.com/office/officeart/2005/8/layout/target3"/>
    <dgm:cxn modelId="{AA115DA5-4F05-F74A-B99A-FB022181C267}" srcId="{6A27C4DF-4D41-0B42-B39F-9EECEA8A5B17}" destId="{AFC9C8F6-83E6-1244-92A2-1FC48456F1DD}" srcOrd="2" destOrd="0" parTransId="{F3934179-6D12-5A4F-87BE-A8E6A50E2BDD}" sibTransId="{D6127060-38AB-0142-B677-5DE3F309115D}"/>
    <dgm:cxn modelId="{0524D3A6-31F7-B646-B3EC-D0FA90E436FC}" srcId="{FB4064F2-6E91-8E43-9D4A-3292BB51771D}" destId="{6D4F4C59-2938-4448-ADB4-30FB41BDE09A}" srcOrd="1" destOrd="0" parTransId="{5EC15A73-6D3F-A447-87A8-25C9DE0B6A64}" sibTransId="{0F97FC43-01DA-1448-9FE2-F0C5D0E1563B}"/>
    <dgm:cxn modelId="{47181EA7-EADE-A341-8884-CC63D8228D7D}" srcId="{6A27C4DF-4D41-0B42-B39F-9EECEA8A5B17}" destId="{9F8C20F3-DA9D-6F40-AE96-19FC15DE43BA}" srcOrd="1" destOrd="0" parTransId="{96719CB1-986D-2144-B536-47F0D96734EC}" sibTransId="{2EC1215D-4D65-F141-824D-49BF96A77856}"/>
    <dgm:cxn modelId="{927FDFAC-7DD0-494A-AD4C-40159BD4EEF1}" type="presOf" srcId="{6A27C4DF-4D41-0B42-B39F-9EECEA8A5B17}" destId="{64EC6594-5EBE-5C4B-AE13-7FEF9FD5518E}" srcOrd="0" destOrd="0" presId="urn:microsoft.com/office/officeart/2005/8/layout/target3"/>
    <dgm:cxn modelId="{410401BC-6088-8842-9045-077BFF628D27}" type="presOf" srcId="{E7DF0B8D-7118-0644-80BD-A1B3BE667CC0}" destId="{BFF64F60-31F1-F34E-8FE6-D316615E73B1}" srcOrd="0" destOrd="0" presId="urn:microsoft.com/office/officeart/2005/8/layout/target3"/>
    <dgm:cxn modelId="{3251B3D7-1DAE-0542-B985-B818972B8ED1}" type="presOf" srcId="{A6668856-8E8E-0746-96BF-A0E40AE905A3}" destId="{907DAABA-F38F-934F-9787-5FA5E7280D83}" srcOrd="0" destOrd="1" presId="urn:microsoft.com/office/officeart/2005/8/layout/target3"/>
    <dgm:cxn modelId="{621BB5D7-3DC9-AD42-9BB9-76CE18D0E092}" type="presOf" srcId="{FB4064F2-6E91-8E43-9D4A-3292BB51771D}" destId="{70714190-A0C8-2142-8C48-3483C5B19025}" srcOrd="1" destOrd="0" presId="urn:microsoft.com/office/officeart/2005/8/layout/target3"/>
    <dgm:cxn modelId="{830425D8-6300-2D49-B963-6333933B4823}" type="presOf" srcId="{12EEF4B1-7A0D-7D48-88BE-4C7CAB8B16CE}" destId="{A8CFC236-409B-AE42-BC29-7907ECC2CD64}" srcOrd="0" destOrd="3" presId="urn:microsoft.com/office/officeart/2005/8/layout/target3"/>
    <dgm:cxn modelId="{6AB6B5DF-689D-3343-9344-ABEF54EEC431}" srcId="{AFC9C8F6-83E6-1244-92A2-1FC48456F1DD}" destId="{E7DF0B8D-7118-0644-80BD-A1B3BE667CC0}" srcOrd="0" destOrd="0" parTransId="{44258379-6788-4043-B476-24FA843F65E9}" sibTransId="{66CF2E61-A486-FB4A-91E3-DCBC2A48A7AE}"/>
    <dgm:cxn modelId="{4B2142E6-C204-E24F-B2C7-D9C283F6BE11}" type="presOf" srcId="{9F8C20F3-DA9D-6F40-AE96-19FC15DE43BA}" destId="{E041F5CF-3F7C-494A-B3A5-569C03199D15}" srcOrd="1" destOrd="0" presId="urn:microsoft.com/office/officeart/2005/8/layout/target3"/>
    <dgm:cxn modelId="{62D028E8-1520-CF48-8B78-B4131105EEAC}" srcId="{FB4064F2-6E91-8E43-9D4A-3292BB51771D}" destId="{3764874C-C39D-934E-A723-03DD73FACBA4}" srcOrd="2" destOrd="0" parTransId="{543B8778-DF11-154A-9DBC-8EC373D7F77A}" sibTransId="{E2680C12-6A54-C340-9DC9-07284831771A}"/>
    <dgm:cxn modelId="{91B138EA-2C08-1148-A063-BAA4B1868C23}" srcId="{6A27C4DF-4D41-0B42-B39F-9EECEA8A5B17}" destId="{FB4064F2-6E91-8E43-9D4A-3292BB51771D}" srcOrd="0" destOrd="0" parTransId="{DFB4C518-90F2-3344-B9FB-916F2DDE7796}" sibTransId="{86EC1964-BF32-6144-BC58-B2BA4E294591}"/>
    <dgm:cxn modelId="{5814C2EB-793F-4940-AAD5-CF3CC4619515}" type="presOf" srcId="{6D4F4C59-2938-4448-ADB4-30FB41BDE09A}" destId="{A8CFC236-409B-AE42-BC29-7907ECC2CD64}" srcOrd="0" destOrd="1" presId="urn:microsoft.com/office/officeart/2005/8/layout/target3"/>
    <dgm:cxn modelId="{1BF01291-BEB7-7F44-AFD6-967867A69D8D}" type="presParOf" srcId="{64EC6594-5EBE-5C4B-AE13-7FEF9FD5518E}" destId="{B2BE5984-3B54-FB4B-BE1E-2F35601BF4EE}" srcOrd="0" destOrd="0" presId="urn:microsoft.com/office/officeart/2005/8/layout/target3"/>
    <dgm:cxn modelId="{FE94CE98-AE1E-2C47-9556-4401A8E97631}" type="presParOf" srcId="{64EC6594-5EBE-5C4B-AE13-7FEF9FD5518E}" destId="{7539E0C7-7268-B04B-8F85-F3751FC0A092}" srcOrd="1" destOrd="0" presId="urn:microsoft.com/office/officeart/2005/8/layout/target3"/>
    <dgm:cxn modelId="{808F25A6-3305-5745-8305-7FCF4B638BAE}" type="presParOf" srcId="{64EC6594-5EBE-5C4B-AE13-7FEF9FD5518E}" destId="{B7505CCC-88D5-EE4E-B937-D0EBA8CFC2CE}" srcOrd="2" destOrd="0" presId="urn:microsoft.com/office/officeart/2005/8/layout/target3"/>
    <dgm:cxn modelId="{B0B62476-D6ED-8240-B448-31ABB57924C9}" type="presParOf" srcId="{64EC6594-5EBE-5C4B-AE13-7FEF9FD5518E}" destId="{20155CB0-374A-3F4F-A2A9-83B8A9B46030}" srcOrd="3" destOrd="0" presId="urn:microsoft.com/office/officeart/2005/8/layout/target3"/>
    <dgm:cxn modelId="{97819377-4E71-C649-AE1C-533E0EA57CA9}" type="presParOf" srcId="{64EC6594-5EBE-5C4B-AE13-7FEF9FD5518E}" destId="{E1B845F1-34F2-3D4C-8D12-39FBF20FFA8B}" srcOrd="4" destOrd="0" presId="urn:microsoft.com/office/officeart/2005/8/layout/target3"/>
    <dgm:cxn modelId="{8D4D0EA9-2004-3244-8C07-875CA279A078}" type="presParOf" srcId="{64EC6594-5EBE-5C4B-AE13-7FEF9FD5518E}" destId="{A7F1D2C1-9511-AC4A-8E15-70293726A56B}" srcOrd="5" destOrd="0" presId="urn:microsoft.com/office/officeart/2005/8/layout/target3"/>
    <dgm:cxn modelId="{4C988F21-D96E-B444-BA07-AEB20439C545}" type="presParOf" srcId="{64EC6594-5EBE-5C4B-AE13-7FEF9FD5518E}" destId="{8BFEC98B-56E2-2C4B-9BA5-87AB52D811F1}" srcOrd="6" destOrd="0" presId="urn:microsoft.com/office/officeart/2005/8/layout/target3"/>
    <dgm:cxn modelId="{462377A4-1C58-4E4E-ABA3-A6CE543662FE}" type="presParOf" srcId="{64EC6594-5EBE-5C4B-AE13-7FEF9FD5518E}" destId="{51C5227C-25E6-034A-806D-B9F85CB359FC}" srcOrd="7" destOrd="0" presId="urn:microsoft.com/office/officeart/2005/8/layout/target3"/>
    <dgm:cxn modelId="{833587C1-DBD4-AF44-BD45-CC17DEEB6872}" type="presParOf" srcId="{64EC6594-5EBE-5C4B-AE13-7FEF9FD5518E}" destId="{6BBD0D1D-43D7-5D44-ADB6-92D75DC74C06}" srcOrd="8" destOrd="0" presId="urn:microsoft.com/office/officeart/2005/8/layout/target3"/>
    <dgm:cxn modelId="{2AD6CCCB-7E2D-774D-BE42-2D03896F019B}" type="presParOf" srcId="{64EC6594-5EBE-5C4B-AE13-7FEF9FD5518E}" destId="{70714190-A0C8-2142-8C48-3483C5B19025}" srcOrd="9" destOrd="0" presId="urn:microsoft.com/office/officeart/2005/8/layout/target3"/>
    <dgm:cxn modelId="{3600E238-E4AA-7F49-9713-56C7FD932CEA}" type="presParOf" srcId="{64EC6594-5EBE-5C4B-AE13-7FEF9FD5518E}" destId="{A8CFC236-409B-AE42-BC29-7907ECC2CD64}" srcOrd="10" destOrd="0" presId="urn:microsoft.com/office/officeart/2005/8/layout/target3"/>
    <dgm:cxn modelId="{A1B54EF9-F35E-CD4E-839C-F36B3E576A93}" type="presParOf" srcId="{64EC6594-5EBE-5C4B-AE13-7FEF9FD5518E}" destId="{E041F5CF-3F7C-494A-B3A5-569C03199D15}" srcOrd="11" destOrd="0" presId="urn:microsoft.com/office/officeart/2005/8/layout/target3"/>
    <dgm:cxn modelId="{2F947552-4C78-D744-8236-5E82EE15AD5A}" type="presParOf" srcId="{64EC6594-5EBE-5C4B-AE13-7FEF9FD5518E}" destId="{907DAABA-F38F-934F-9787-5FA5E7280D83}" srcOrd="12" destOrd="0" presId="urn:microsoft.com/office/officeart/2005/8/layout/target3"/>
    <dgm:cxn modelId="{96178879-06D4-8448-AA29-1BFB67E4202D}" type="presParOf" srcId="{64EC6594-5EBE-5C4B-AE13-7FEF9FD5518E}" destId="{0E03C4A8-453A-F647-97DF-1A6D4053C8A1}" srcOrd="13" destOrd="0" presId="urn:microsoft.com/office/officeart/2005/8/layout/target3"/>
    <dgm:cxn modelId="{FB7A0B37-D0BC-9146-83BC-EF7F849136D7}" type="presParOf" srcId="{64EC6594-5EBE-5C4B-AE13-7FEF9FD5518E}" destId="{BFF64F60-31F1-F34E-8FE6-D316615E73B1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BE5984-3B54-FB4B-BE1E-2F35601BF4EE}">
      <dsp:nvSpPr>
        <dsp:cNvPr id="0" name=""/>
        <dsp:cNvSpPr/>
      </dsp:nvSpPr>
      <dsp:spPr>
        <a:xfrm>
          <a:off x="179553" y="-9438"/>
          <a:ext cx="5519637" cy="555959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505CCC-88D5-EE4E-B937-D0EBA8CFC2CE}">
      <dsp:nvSpPr>
        <dsp:cNvPr id="0" name=""/>
        <dsp:cNvSpPr/>
      </dsp:nvSpPr>
      <dsp:spPr>
        <a:xfrm>
          <a:off x="2759818" y="0"/>
          <a:ext cx="8560029" cy="55196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4400" kern="1200" dirty="0"/>
            <a:t>预训练</a:t>
          </a:r>
        </a:p>
      </dsp:txBody>
      <dsp:txXfrm>
        <a:off x="2759818" y="0"/>
        <a:ext cx="4280014" cy="1655894"/>
      </dsp:txXfrm>
    </dsp:sp>
    <dsp:sp modelId="{E1B845F1-34F2-3D4C-8D12-39FBF20FFA8B}">
      <dsp:nvSpPr>
        <dsp:cNvPr id="0" name=""/>
        <dsp:cNvSpPr/>
      </dsp:nvSpPr>
      <dsp:spPr>
        <a:xfrm>
          <a:off x="965938" y="1655894"/>
          <a:ext cx="3587760" cy="3587760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F1D2C1-9511-AC4A-8E15-70293726A56B}">
      <dsp:nvSpPr>
        <dsp:cNvPr id="0" name=""/>
        <dsp:cNvSpPr/>
      </dsp:nvSpPr>
      <dsp:spPr>
        <a:xfrm>
          <a:off x="2759818" y="1655894"/>
          <a:ext cx="8560029" cy="35877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4400" kern="1200" dirty="0"/>
            <a:t>数据增强</a:t>
          </a:r>
        </a:p>
      </dsp:txBody>
      <dsp:txXfrm>
        <a:off x="2759818" y="1655894"/>
        <a:ext cx="4280014" cy="1655889"/>
      </dsp:txXfrm>
    </dsp:sp>
    <dsp:sp modelId="{51C5227C-25E6-034A-806D-B9F85CB359FC}">
      <dsp:nvSpPr>
        <dsp:cNvPr id="0" name=""/>
        <dsp:cNvSpPr/>
      </dsp:nvSpPr>
      <dsp:spPr>
        <a:xfrm>
          <a:off x="1931873" y="3311783"/>
          <a:ext cx="1655889" cy="1655889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BD0D1D-43D7-5D44-ADB6-92D75DC74C06}">
      <dsp:nvSpPr>
        <dsp:cNvPr id="0" name=""/>
        <dsp:cNvSpPr/>
      </dsp:nvSpPr>
      <dsp:spPr>
        <a:xfrm>
          <a:off x="2759818" y="3311783"/>
          <a:ext cx="8560029" cy="165588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4400" kern="1200" dirty="0"/>
            <a:t>数据处理</a:t>
          </a:r>
        </a:p>
      </dsp:txBody>
      <dsp:txXfrm>
        <a:off x="2759818" y="3311783"/>
        <a:ext cx="4280014" cy="1655889"/>
      </dsp:txXfrm>
    </dsp:sp>
    <dsp:sp modelId="{A8CFC236-409B-AE42-BC29-7907ECC2CD64}">
      <dsp:nvSpPr>
        <dsp:cNvPr id="0" name=""/>
        <dsp:cNvSpPr/>
      </dsp:nvSpPr>
      <dsp:spPr>
        <a:xfrm>
          <a:off x="7039833" y="0"/>
          <a:ext cx="4280014" cy="165589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800" kern="1200" dirty="0"/>
            <a:t>BERT</a:t>
          </a:r>
          <a:r>
            <a:rPr lang="zh-CN" altLang="en-US" sz="1800" kern="1200" dirty="0"/>
            <a:t>模型优化，预训练语料丰富化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800" kern="1200" dirty="0"/>
            <a:t>Sentence</a:t>
          </a:r>
          <a:r>
            <a:rPr lang="zh-CN" altLang="en-US" sz="1800" kern="1200" dirty="0"/>
            <a:t> </a:t>
          </a:r>
          <a:r>
            <a:rPr lang="en-US" altLang="zh-CN" sz="1800" kern="1200" dirty="0"/>
            <a:t>Insertion</a:t>
          </a:r>
          <a:r>
            <a:rPr lang="zh-CN" altLang="en-US" sz="1800" kern="1200" dirty="0"/>
            <a:t>和全词</a:t>
          </a:r>
          <a:r>
            <a:rPr lang="en-US" altLang="zh-CN" sz="1800" kern="1200" dirty="0"/>
            <a:t>mask</a:t>
          </a:r>
          <a:r>
            <a:rPr lang="zh-CN" altLang="en-US" sz="1800" kern="1200" dirty="0"/>
            <a:t>任务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kern="1200" dirty="0"/>
            <a:t>句子篇章关系预测任务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" sz="1800" kern="1200" dirty="0"/>
            <a:t>预训练</a:t>
          </a:r>
          <a:r>
            <a:rPr lang="zh-CN" altLang="en-US" sz="1800" kern="1200" dirty="0"/>
            <a:t>模型的领域迁移</a:t>
          </a:r>
        </a:p>
      </dsp:txBody>
      <dsp:txXfrm>
        <a:off x="7039833" y="0"/>
        <a:ext cx="4280014" cy="1655894"/>
      </dsp:txXfrm>
    </dsp:sp>
    <dsp:sp modelId="{907DAABA-F38F-934F-9787-5FA5E7280D83}">
      <dsp:nvSpPr>
        <dsp:cNvPr id="0" name=""/>
        <dsp:cNvSpPr/>
      </dsp:nvSpPr>
      <dsp:spPr>
        <a:xfrm>
          <a:off x="7039833" y="1655894"/>
          <a:ext cx="4280014" cy="165588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简单负样本增强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动态数据增强</a:t>
          </a:r>
        </a:p>
      </dsp:txBody>
      <dsp:txXfrm>
        <a:off x="7039833" y="1655894"/>
        <a:ext cx="4280014" cy="1655889"/>
      </dsp:txXfrm>
    </dsp:sp>
    <dsp:sp modelId="{BFF64F60-31F1-F34E-8FE6-D316615E73B1}">
      <dsp:nvSpPr>
        <dsp:cNvPr id="0" name=""/>
        <dsp:cNvSpPr/>
      </dsp:nvSpPr>
      <dsp:spPr>
        <a:xfrm>
          <a:off x="7039833" y="3311783"/>
          <a:ext cx="4280014" cy="165588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2500" kern="1200" dirty="0" err="1"/>
            <a:t>SentencePiece</a:t>
          </a:r>
          <a:r>
            <a:rPr lang="zh-CN" altLang="en-US" sz="2500" kern="1200" dirty="0"/>
            <a:t>字词混合模型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动态预测</a:t>
          </a:r>
        </a:p>
      </dsp:txBody>
      <dsp:txXfrm>
        <a:off x="7039833" y="3311783"/>
        <a:ext cx="4280014" cy="16558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4BBA3-4C94-E644-8ED6-4EB6ED45F6F0}" type="datetimeFigureOut">
              <a:rPr kumimoji="1" lang="zh-CN" altLang="en-US" smtClean="0"/>
              <a:t>2019/10/19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F7653-CC52-5749-B03F-12C6C548124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98420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各位老师好，我是</a:t>
            </a:r>
            <a:r>
              <a:rPr kumimoji="1" lang="en-US" altLang="zh-CN" dirty="0" err="1"/>
              <a:t>gammalab</a:t>
            </a:r>
            <a:r>
              <a:rPr kumimoji="1" lang="zh-CN" altLang="en-US" dirty="0"/>
              <a:t>团队的曹辰捷，今天我为大家分享</a:t>
            </a:r>
            <a:r>
              <a:rPr kumimoji="1" lang="en-US" altLang="zh-CN" dirty="0"/>
              <a:t>cmrc2019</a:t>
            </a:r>
            <a:r>
              <a:rPr kumimoji="1" lang="zh-CN" altLang="en-US" dirty="0"/>
              <a:t>的竞赛报告。我们的竞赛策略在最终测试集上获得了第一的排名。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805537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err="1">
                <a:sym typeface="Helvetica"/>
              </a:rPr>
              <a:t>SiBERT</a:t>
            </a:r>
            <a:r>
              <a:rPr lang="zh-CN" altLang="en-US" sz="1200" dirty="0">
                <a:sym typeface="Helvetica"/>
              </a:rPr>
              <a:t>相对</a:t>
            </a:r>
            <a:r>
              <a:rPr lang="en-US" altLang="zh-CN" sz="1200" dirty="0">
                <a:sym typeface="Helvetica"/>
              </a:rPr>
              <a:t>BERT-NSP</a:t>
            </a:r>
            <a:r>
              <a:rPr lang="zh-CN" altLang="en-US" sz="1200" dirty="0">
                <a:sym typeface="Helvetica"/>
              </a:rPr>
              <a:t>有了显著的提升，在这个基础上我们用全词</a:t>
            </a:r>
            <a:r>
              <a:rPr lang="en-US" altLang="zh-CN" sz="1200" dirty="0">
                <a:sym typeface="Helvetica"/>
              </a:rPr>
              <a:t>MASK</a:t>
            </a:r>
            <a:r>
              <a:rPr lang="zh-CN" altLang="en-US" sz="1200" dirty="0">
                <a:sym typeface="Helvetica"/>
              </a:rPr>
              <a:t>有进一步</a:t>
            </a:r>
            <a:r>
              <a:rPr lang="en-US" altLang="zh-CN" sz="1200" dirty="0">
                <a:sym typeface="Helvetica"/>
              </a:rPr>
              <a:t>finetune</a:t>
            </a:r>
            <a:r>
              <a:rPr lang="zh-CN" altLang="en-US" sz="1200" dirty="0">
                <a:sym typeface="Helvetica"/>
              </a:rPr>
              <a:t>了</a:t>
            </a:r>
            <a:r>
              <a:rPr lang="en-US" altLang="zh-CN" sz="1200" dirty="0">
                <a:sym typeface="Helvetica"/>
              </a:rPr>
              <a:t>40w</a:t>
            </a:r>
            <a:r>
              <a:rPr lang="zh-CN" altLang="en-US" sz="1200" dirty="0">
                <a:sym typeface="Helvetica"/>
              </a:rPr>
              <a:t>步。且全词</a:t>
            </a:r>
            <a:r>
              <a:rPr lang="en-US" altLang="zh-CN" sz="1200" dirty="0">
                <a:sym typeface="Helvetica"/>
              </a:rPr>
              <a:t>mask</a:t>
            </a:r>
            <a:r>
              <a:rPr lang="zh-CN" altLang="en-US" sz="1200" dirty="0">
                <a:sym typeface="Helvetica"/>
              </a:rPr>
              <a:t>本身对阅读理解也是极其友好的。并且我们认为原来的模型仍欠拟合，进一步的</a:t>
            </a:r>
            <a:r>
              <a:rPr lang="en-US" altLang="zh-CN" sz="1200" dirty="0">
                <a:sym typeface="Helvetica"/>
              </a:rPr>
              <a:t>finetune</a:t>
            </a:r>
            <a:r>
              <a:rPr lang="zh-CN" altLang="en-US" sz="1200" dirty="0">
                <a:sym typeface="Helvetica"/>
              </a:rPr>
              <a:t>对整体模型的优化也起到了一些作用。最终一共提升了接近</a:t>
            </a:r>
            <a:r>
              <a:rPr lang="en-US" altLang="zh-CN" sz="1200" dirty="0">
                <a:sym typeface="Helvetica"/>
              </a:rPr>
              <a:t>8</a:t>
            </a:r>
            <a:r>
              <a:rPr lang="zh-CN" altLang="en-US" sz="1200" dirty="0">
                <a:sym typeface="Helvetica"/>
              </a:rPr>
              <a:t>个点。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61172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sz="1200" dirty="0"/>
              <a:t>针对答案不属于文中任何一个</a:t>
            </a:r>
            <a:r>
              <a:rPr kumimoji="1" lang="en-US" altLang="zh-CN" sz="1200" dirty="0"/>
              <a:t>choice</a:t>
            </a:r>
            <a:r>
              <a:rPr kumimoji="1" lang="zh-CN" altLang="en-US" sz="1200" dirty="0"/>
              <a:t>的情况</a:t>
            </a:r>
            <a:r>
              <a:rPr kumimoji="1" lang="en-US" altLang="zh-CN" sz="1200" dirty="0"/>
              <a:t>(unknown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choice)</a:t>
            </a:r>
            <a:r>
              <a:rPr kumimoji="1" lang="zh-CN" altLang="en-US" sz="1200" dirty="0"/>
              <a:t>，我们在初期通过不同文章交叉构造的方法做了简单的</a:t>
            </a:r>
            <a:r>
              <a:rPr kumimoji="1" lang="en-US" altLang="zh-CN" sz="1200" dirty="0"/>
              <a:t>DA</a:t>
            </a:r>
            <a:r>
              <a:rPr kumimoji="1" lang="zh-CN" altLang="en-US" sz="1200" dirty="0"/>
              <a:t>来应对。在</a:t>
            </a:r>
            <a:r>
              <a:rPr kumimoji="1" lang="en-US" altLang="zh-CN" sz="1200" dirty="0"/>
              <a:t>dev</a:t>
            </a:r>
            <a:r>
              <a:rPr kumimoji="1" lang="zh-CN" altLang="en-US" sz="1200" dirty="0"/>
              <a:t>上提升有限，后面采用了改进的</a:t>
            </a:r>
            <a:r>
              <a:rPr kumimoji="1" lang="en-US" altLang="zh-CN" sz="1200" dirty="0"/>
              <a:t>DA</a:t>
            </a:r>
            <a:r>
              <a:rPr kumimoji="1" lang="zh-CN" altLang="en-US" sz="1200" dirty="0"/>
              <a:t>策略，因此这里就不展开了。</a:t>
            </a:r>
            <a:endParaRPr kumimoji="1" lang="en-US" altLang="zh-CN" sz="1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818721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200" dirty="0"/>
              <a:t>同一时期我们发现，原本的预测方案中，各个</a:t>
            </a:r>
            <a:r>
              <a:rPr kumimoji="1" lang="en-US" altLang="zh-CN" sz="1200" dirty="0"/>
              <a:t>choice</a:t>
            </a:r>
            <a:r>
              <a:rPr kumimoji="1" lang="zh-CN" altLang="en-US" sz="1200" dirty="0"/>
              <a:t>之间是独立的。比如</a:t>
            </a:r>
            <a:r>
              <a:rPr kumimoji="1" lang="en-US" altLang="zh-CN" sz="1200" dirty="0"/>
              <a:t>C1</a:t>
            </a:r>
            <a:r>
              <a:rPr kumimoji="1" lang="zh-CN" altLang="en-US" sz="1200" dirty="0"/>
              <a:t>填到</a:t>
            </a:r>
            <a:r>
              <a:rPr kumimoji="1" lang="en-US" altLang="zh-CN" sz="1200" dirty="0"/>
              <a:t>B2</a:t>
            </a:r>
            <a:r>
              <a:rPr kumimoji="1" lang="zh-CN" altLang="en-US" sz="1200" dirty="0"/>
              <a:t>，但是这个预测结果对</a:t>
            </a:r>
            <a:r>
              <a:rPr kumimoji="1" lang="en-US" altLang="zh-CN" sz="1200" dirty="0"/>
              <a:t>C2</a:t>
            </a:r>
            <a:r>
              <a:rPr kumimoji="1" lang="zh-CN" altLang="en-US" sz="1200" dirty="0"/>
              <a:t>和</a:t>
            </a:r>
            <a:r>
              <a:rPr kumimoji="1" lang="en-US" altLang="zh-CN" sz="1200" dirty="0"/>
              <a:t>C3</a:t>
            </a:r>
            <a:r>
              <a:rPr kumimoji="1" lang="zh-CN" altLang="en-US" sz="1200" dirty="0"/>
              <a:t>的预测毫无影响。这里</a:t>
            </a:r>
            <a:r>
              <a:rPr kumimoji="1" lang="en-US" altLang="zh-CN" sz="1200" dirty="0"/>
              <a:t>C2</a:t>
            </a:r>
            <a:r>
              <a:rPr kumimoji="1" lang="zh-CN" altLang="en-US" sz="1200" dirty="0"/>
              <a:t>中“蹲着一直蓝色的大鸟”原本并不连贯，因为上下文没有出现蓝色大鸟。但是如果先把</a:t>
            </a:r>
            <a:r>
              <a:rPr kumimoji="1" lang="en-US" altLang="zh-CN" sz="1200" dirty="0"/>
              <a:t>C1</a:t>
            </a:r>
            <a:r>
              <a:rPr kumimoji="1" lang="zh-CN" altLang="en-US" sz="1200" dirty="0"/>
              <a:t>填入了</a:t>
            </a:r>
            <a:r>
              <a:rPr kumimoji="1" lang="en-US" altLang="zh-CN" sz="1200" dirty="0"/>
              <a:t>B2</a:t>
            </a:r>
            <a:r>
              <a:rPr kumimoji="1" lang="zh-CN" altLang="en-US" sz="1200" dirty="0"/>
              <a:t>，“蓝色大鸟是蓝狐狸变的”让模型知道这</a:t>
            </a:r>
            <a:r>
              <a:rPr kumimoji="1" lang="en-US" altLang="zh-CN" sz="1200" dirty="0"/>
              <a:t>2</a:t>
            </a:r>
            <a:r>
              <a:rPr kumimoji="1" lang="zh-CN" altLang="en-US" sz="1200" dirty="0"/>
              <a:t>者之间有指代关系，通过这个先验，</a:t>
            </a:r>
            <a:r>
              <a:rPr kumimoji="1" lang="en-US" altLang="zh-CN" sz="1200" dirty="0"/>
              <a:t>C2</a:t>
            </a:r>
            <a:r>
              <a:rPr kumimoji="1" lang="zh-CN" altLang="en-US" sz="1200" dirty="0"/>
              <a:t>的决策就会合理很多。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731072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sz="1200" dirty="0"/>
              <a:t>为了充分利用预测间的先验信息。在推断阶段，我们发现每次通过将最高</a:t>
            </a:r>
            <a:r>
              <a:rPr kumimoji="1" lang="en-US" altLang="zh-CN" sz="1200" dirty="0"/>
              <a:t>logits</a:t>
            </a:r>
            <a:r>
              <a:rPr kumimoji="1" lang="zh-CN" altLang="en-US" sz="1200" dirty="0"/>
              <a:t>的结果逐渐还原到</a:t>
            </a:r>
            <a:r>
              <a:rPr kumimoji="1" lang="en-US" altLang="zh-CN" sz="1200" dirty="0"/>
              <a:t>context</a:t>
            </a:r>
            <a:r>
              <a:rPr kumimoji="1" lang="zh-CN" altLang="en-US" sz="1200" dirty="0"/>
              <a:t>中，将还原后的</a:t>
            </a:r>
            <a:r>
              <a:rPr kumimoji="1" lang="en-US" altLang="zh-CN" sz="1200" dirty="0"/>
              <a:t>context</a:t>
            </a:r>
            <a:r>
              <a:rPr kumimoji="1" lang="zh-CN" altLang="en-US" sz="1200" dirty="0"/>
              <a:t>重新参与预测，以使得后续原本“并不自信”的结果获得更多可靠的先验信息从而变得“自信”。最终能够获得更好的推断效果。一般在验证集上能稳定提升</a:t>
            </a:r>
            <a:r>
              <a:rPr kumimoji="1" lang="en-US" altLang="zh-CN" sz="1200" dirty="0"/>
              <a:t>1</a:t>
            </a:r>
            <a:r>
              <a:rPr kumimoji="1" lang="zh-CN" altLang="en-US" sz="1200" dirty="0"/>
              <a:t>个点左右，后续实验都默认加入了动态预测。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867951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dirty="0"/>
              <a:t>大部分训练集长度超出了</a:t>
            </a:r>
            <a:r>
              <a:rPr kumimoji="1" lang="en-US" altLang="zh-CN" dirty="0" err="1"/>
              <a:t>max_length</a:t>
            </a:r>
            <a:r>
              <a:rPr kumimoji="1" lang="en-US" altLang="zh-CN" dirty="0"/>
              <a:t>(512)</a:t>
            </a:r>
            <a:r>
              <a:rPr kumimoji="1" lang="zh-CN" altLang="en-US" dirty="0"/>
              <a:t>的限制，拼接上</a:t>
            </a:r>
            <a:r>
              <a:rPr kumimoji="1" lang="en-US" altLang="zh-CN" dirty="0"/>
              <a:t>choice</a:t>
            </a:r>
            <a:r>
              <a:rPr kumimoji="1" lang="zh-CN" altLang="en-US" dirty="0"/>
              <a:t>后这个问题就更明显了。事实上这确实极大限制了模型的性能。</a:t>
            </a:r>
            <a:endParaRPr kumimoji="1"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dirty="0"/>
              <a:t>因此我们开始构思尝试一下基于词的预训练模型。</a:t>
            </a:r>
            <a:endParaRPr kumimoji="1"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dirty="0"/>
              <a:t>而</a:t>
            </a:r>
            <a:r>
              <a:rPr lang="en" altLang="zh-CN" dirty="0" err="1"/>
              <a:t>SentencePiece</a:t>
            </a:r>
            <a:r>
              <a:rPr kumimoji="1" lang="zh-CN" altLang="en-US" dirty="0"/>
              <a:t>是一个</a:t>
            </a:r>
            <a:r>
              <a:rPr lang="zh-CN" altLang="en-US" dirty="0"/>
              <a:t>无监督文本词条化工具，很好地解决了预训练模型的词表构建问题，</a:t>
            </a:r>
            <a:r>
              <a:rPr lang="en-US" altLang="zh-CN" dirty="0" err="1"/>
              <a:t>xlnet</a:t>
            </a:r>
            <a:r>
              <a:rPr lang="zh-CN" altLang="en-US" dirty="0"/>
              <a:t>也是用这个进行分词的。</a:t>
            </a:r>
            <a:endParaRPr kumimoji="1"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dirty="0"/>
          </a:p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012539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dirty="0"/>
              <a:t>我们通过</a:t>
            </a:r>
            <a:r>
              <a:rPr kumimoji="1" lang="en-US" altLang="zh-CN" dirty="0" err="1"/>
              <a:t>spm</a:t>
            </a:r>
            <a:r>
              <a:rPr kumimoji="1" lang="zh-CN" altLang="en-US" dirty="0"/>
              <a:t>后得到的</a:t>
            </a:r>
            <a:r>
              <a:rPr kumimoji="1" lang="en-US" altLang="zh-CN" dirty="0"/>
              <a:t>70000</a:t>
            </a:r>
            <a:r>
              <a:rPr kumimoji="1" lang="zh-CN" altLang="en-US" dirty="0"/>
              <a:t>的词表重新进行了模型的预训练，由于词表容量有限，实际模型是一个字词混合模型。</a:t>
            </a:r>
            <a:endParaRPr kumimoji="1"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dirty="0"/>
              <a:t>分词后</a:t>
            </a:r>
            <a:r>
              <a:rPr kumimoji="1" lang="en-US" altLang="zh-CN" dirty="0"/>
              <a:t>context</a:t>
            </a:r>
            <a:r>
              <a:rPr kumimoji="1" lang="zh-CN" altLang="en-US" dirty="0"/>
              <a:t>的长度明显降低，在使用字词混合模型后，算法性能有了显著提升，不做</a:t>
            </a:r>
            <a:r>
              <a:rPr kumimoji="1" lang="en-US" altLang="zh-CN" dirty="0"/>
              <a:t>DA</a:t>
            </a:r>
            <a:r>
              <a:rPr kumimoji="1" lang="zh-CN" altLang="en-US" dirty="0"/>
              <a:t>即远超</a:t>
            </a:r>
            <a:r>
              <a:rPr kumimoji="1" lang="en-US" altLang="zh-CN" dirty="0"/>
              <a:t>DA</a:t>
            </a:r>
            <a:r>
              <a:rPr kumimoji="1" lang="zh-CN" altLang="en-US" dirty="0"/>
              <a:t>后的结果接近</a:t>
            </a:r>
            <a:r>
              <a:rPr kumimoji="1" lang="en-US" altLang="zh-CN" dirty="0"/>
              <a:t>2</a:t>
            </a:r>
            <a:r>
              <a:rPr kumimoji="1" lang="zh-CN" altLang="en-US" dirty="0"/>
              <a:t>个点，我们认为有效地缩减样本长度，变相提高了</a:t>
            </a:r>
            <a:r>
              <a:rPr kumimoji="1" lang="en-US" altLang="zh-CN" dirty="0"/>
              <a:t>attention</a:t>
            </a:r>
            <a:r>
              <a:rPr kumimoji="1" lang="zh-CN" altLang="en-US" dirty="0"/>
              <a:t>的视野范围，对顺序分类的任务有极大帮助。</a:t>
            </a:r>
            <a:endParaRPr kumimoji="1"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323138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dirty="0"/>
              <a:t>通过进一步的错误分析我们发现</a:t>
            </a:r>
            <a:r>
              <a:rPr kumimoji="1" lang="en-US" altLang="zh-CN" dirty="0"/>
              <a:t>unknown</a:t>
            </a:r>
            <a:r>
              <a:rPr kumimoji="1" lang="zh-CN" altLang="en-US" dirty="0"/>
              <a:t> </a:t>
            </a:r>
            <a:r>
              <a:rPr kumimoji="1" lang="en-US" altLang="zh-CN" dirty="0"/>
              <a:t>choice</a:t>
            </a:r>
            <a:r>
              <a:rPr kumimoji="1" lang="zh-CN" altLang="en-US" dirty="0"/>
              <a:t>在所有错误中占比</a:t>
            </a:r>
            <a:r>
              <a:rPr kumimoji="1" lang="en-US" altLang="zh-CN" dirty="0"/>
              <a:t>55%</a:t>
            </a:r>
            <a:r>
              <a:rPr kumimoji="1" lang="zh-CN" altLang="en-US" dirty="0"/>
              <a:t>，而</a:t>
            </a:r>
            <a:r>
              <a:rPr kumimoji="1" lang="en-US" altLang="zh-CN" dirty="0"/>
              <a:t>cmrc2019</a:t>
            </a:r>
            <a:r>
              <a:rPr kumimoji="1" lang="zh-CN" altLang="en-US" dirty="0"/>
              <a:t>的数据集中出现的</a:t>
            </a:r>
            <a:r>
              <a:rPr kumimoji="1" lang="en-US" altLang="zh-CN" dirty="0" err="1"/>
              <a:t>unkown</a:t>
            </a:r>
            <a:r>
              <a:rPr kumimoji="1" lang="zh-CN" altLang="en-US" dirty="0"/>
              <a:t> </a:t>
            </a:r>
            <a:r>
              <a:rPr kumimoji="1" lang="en-US" altLang="zh-CN" dirty="0"/>
              <a:t>choice</a:t>
            </a:r>
            <a:r>
              <a:rPr kumimoji="1" lang="zh-CN" altLang="en-US" dirty="0"/>
              <a:t>主要是</a:t>
            </a:r>
            <a:r>
              <a:rPr kumimoji="1" lang="zh-CN" altLang="en-US" b="1" dirty="0"/>
              <a:t>同</a:t>
            </a:r>
            <a:r>
              <a:rPr kumimoji="1" lang="zh-CN" altLang="en-US" dirty="0"/>
              <a:t>文章</a:t>
            </a:r>
            <a:r>
              <a:rPr kumimoji="1" lang="zh-CN" altLang="en-US" b="1" dirty="0"/>
              <a:t>不同</a:t>
            </a:r>
            <a:r>
              <a:rPr kumimoji="1" lang="zh-CN" altLang="en-US" dirty="0"/>
              <a:t>段落的。</a:t>
            </a:r>
            <a:endParaRPr kumimoji="1"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dirty="0"/>
              <a:t>仅通过之前简单的</a:t>
            </a:r>
            <a:r>
              <a:rPr kumimoji="1" lang="en-US" altLang="zh-CN" dirty="0"/>
              <a:t>DA</a:t>
            </a:r>
            <a:r>
              <a:rPr kumimoji="1" lang="zh-CN" altLang="en-US" dirty="0"/>
              <a:t>，依靠主题是无法区分它们的。</a:t>
            </a:r>
            <a:endParaRPr kumimoji="1"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dirty="0"/>
              <a:t>原因是：</a:t>
            </a:r>
            <a:endParaRPr kumimoji="1" lang="en-US" altLang="zh-CN" dirty="0"/>
          </a:p>
          <a:p>
            <a:r>
              <a:rPr kumimoji="1" lang="en-US" altLang="zh-CN" sz="1200" dirty="0"/>
              <a:t>1.</a:t>
            </a:r>
            <a:r>
              <a:rPr kumimoji="1" lang="zh-CN" altLang="en-US" sz="1200" dirty="0"/>
              <a:t>句子插入（</a:t>
            </a:r>
            <a:r>
              <a:rPr kumimoji="1" lang="en-US" altLang="zh-CN" sz="1200" dirty="0"/>
              <a:t>SI</a:t>
            </a:r>
            <a:r>
              <a:rPr kumimoji="1" lang="zh-CN" altLang="en-US" sz="1200" dirty="0"/>
              <a:t>）能够学到的是判断</a:t>
            </a:r>
            <a:r>
              <a:rPr kumimoji="1" lang="zh-CN" altLang="en-US" sz="1200" b="1" dirty="0"/>
              <a:t>主题相同</a:t>
            </a:r>
            <a:r>
              <a:rPr kumimoji="1" lang="zh-CN" altLang="en-US" sz="1200" dirty="0"/>
              <a:t>的情况下，句子放在哪里最连贯</a:t>
            </a:r>
            <a:endParaRPr kumimoji="1" lang="en-US" altLang="zh-CN" sz="1200" dirty="0"/>
          </a:p>
          <a:p>
            <a:r>
              <a:rPr kumimoji="1" lang="en-US" altLang="zh-CN" sz="1200" dirty="0"/>
              <a:t>2.</a:t>
            </a:r>
            <a:r>
              <a:rPr kumimoji="1" lang="zh-CN" altLang="en-US" sz="1200" dirty="0"/>
              <a:t>模型欠缺的是判断在</a:t>
            </a:r>
            <a:r>
              <a:rPr kumimoji="1" lang="zh-CN" altLang="en-US" sz="1200" b="1" dirty="0"/>
              <a:t>主题同样相同</a:t>
            </a:r>
            <a:r>
              <a:rPr kumimoji="1" lang="zh-CN" altLang="en-US" sz="1200" dirty="0"/>
              <a:t>的条件下，如何去拒绝一些不连贯的句子</a:t>
            </a:r>
            <a:endParaRPr kumimoji="1" lang="en-US" altLang="zh-CN" sz="1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190453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dirty="0"/>
              <a:t>有两个解决方案，第一个是，受到</a:t>
            </a:r>
            <a:r>
              <a:rPr kumimoji="1" lang="en-US" altLang="zh-CN" dirty="0"/>
              <a:t>ERNIE2.0</a:t>
            </a:r>
            <a:r>
              <a:rPr kumimoji="1" lang="zh-CN" altLang="en-US" dirty="0"/>
              <a:t>的启发我们采用了</a:t>
            </a:r>
            <a:r>
              <a:rPr lang="zh-CN" altLang="en" dirty="0"/>
              <a:t>句子篇章</a:t>
            </a:r>
            <a:r>
              <a:rPr lang="zh-CN" altLang="en-US" dirty="0"/>
              <a:t>关系预测</a:t>
            </a:r>
            <a:r>
              <a:rPr kumimoji="1" lang="en-US" altLang="zh-CN" dirty="0"/>
              <a:t>SDRP</a:t>
            </a:r>
            <a:r>
              <a:rPr kumimoji="1" lang="zh-CN" altLang="en-US" dirty="0"/>
              <a:t>任务，</a:t>
            </a:r>
            <a:r>
              <a:rPr kumimoji="1" lang="zh-CN" altLang="en-US" sz="1200" dirty="0"/>
              <a:t>即在原先句子插入中</a:t>
            </a:r>
            <a:r>
              <a:rPr kumimoji="1" lang="en-US" altLang="zh-CN" sz="1200" dirty="0"/>
              <a:t>50%</a:t>
            </a:r>
            <a:r>
              <a:rPr kumimoji="1" lang="zh-CN" altLang="en-US" sz="1200" dirty="0"/>
              <a:t>选择不同主题的句子的时候，会抽出</a:t>
            </a:r>
            <a:r>
              <a:rPr kumimoji="1" lang="en-US" altLang="zh-CN" sz="1200" dirty="0"/>
              <a:t>25%</a:t>
            </a:r>
            <a:r>
              <a:rPr kumimoji="1" lang="zh-CN" altLang="en-US" sz="1200" dirty="0"/>
              <a:t>选择同一主题不同段落的句子，让预训练做一个三分类。这样就能够使得模型针对负样本不仅仅专注于主题，更能判别它们的</a:t>
            </a:r>
            <a:r>
              <a:rPr kumimoji="1" lang="zh-CN" altLang="en-US" sz="1200" b="1" dirty="0"/>
              <a:t>连贯性</a:t>
            </a:r>
            <a:r>
              <a:rPr kumimoji="1" lang="zh-CN" altLang="en-US" sz="1200" dirty="0"/>
              <a:t>。</a:t>
            </a:r>
            <a:endParaRPr kumimoji="1" lang="en-US" altLang="zh-CN" sz="1200" dirty="0"/>
          </a:p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300129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sz="1200" dirty="0"/>
              <a:t>第二个是改进了原来的</a:t>
            </a:r>
            <a:r>
              <a:rPr kumimoji="1" lang="en-US" altLang="zh-CN" sz="1200" dirty="0"/>
              <a:t>DA</a:t>
            </a:r>
            <a:r>
              <a:rPr kumimoji="1" lang="zh-CN" altLang="en-US" sz="1200" dirty="0"/>
              <a:t>策略，使用了动态数据增强</a:t>
            </a:r>
            <a:endParaRPr kumimoji="1" lang="en-US" altLang="zh-CN" sz="1200" dirty="0"/>
          </a:p>
          <a:p>
            <a:r>
              <a:rPr kumimoji="1" lang="en-US" altLang="zh-CN" sz="1200" dirty="0"/>
              <a:t>1.</a:t>
            </a:r>
            <a:r>
              <a:rPr kumimoji="1" lang="zh-CN" altLang="en-US" sz="1200" dirty="0"/>
              <a:t> 在第一个</a:t>
            </a:r>
            <a:r>
              <a:rPr kumimoji="1" lang="en-US" altLang="zh-CN" sz="1200" dirty="0"/>
              <a:t>epoch</a:t>
            </a:r>
            <a:r>
              <a:rPr kumimoji="1" lang="zh-CN" altLang="en-US" sz="1200" dirty="0"/>
              <a:t>之后，每个</a:t>
            </a:r>
            <a:r>
              <a:rPr kumimoji="1" lang="en-US" altLang="zh-CN" sz="1200" dirty="0"/>
              <a:t>epoch</a:t>
            </a:r>
            <a:r>
              <a:rPr kumimoji="1" lang="zh-CN" altLang="en-US" sz="1200" dirty="0"/>
              <a:t>动态地生成训练数据。将一个段落中</a:t>
            </a:r>
            <a:r>
              <a:rPr kumimoji="1" lang="en-US" altLang="zh-CN" sz="1200" dirty="0"/>
              <a:t>10~30</a:t>
            </a:r>
            <a:r>
              <a:rPr kumimoji="1" lang="zh-CN" altLang="en-US" sz="1200" dirty="0"/>
              <a:t>个字内的句子随机替换为</a:t>
            </a:r>
            <a:r>
              <a:rPr kumimoji="1" lang="en-US" altLang="zh-CN" sz="1200" dirty="0"/>
              <a:t>[BLANK]</a:t>
            </a:r>
            <a:r>
              <a:rPr kumimoji="1" lang="zh-CN" altLang="en-US" sz="1200" dirty="0"/>
              <a:t>，增加数据多样性。</a:t>
            </a:r>
            <a:endParaRPr kumimoji="1" lang="en-US" altLang="zh-CN" sz="1200" dirty="0"/>
          </a:p>
          <a:p>
            <a:r>
              <a:rPr kumimoji="1" lang="en-US" altLang="zh-CN" sz="1200" dirty="0"/>
              <a:t>2.</a:t>
            </a:r>
            <a:r>
              <a:rPr kumimoji="1" lang="zh-CN" altLang="en-US" sz="1200" dirty="0"/>
              <a:t> 每个</a:t>
            </a:r>
            <a:r>
              <a:rPr kumimoji="1" lang="en-US" altLang="zh-CN" sz="1200" dirty="0"/>
              <a:t>epoch</a:t>
            </a:r>
            <a:r>
              <a:rPr kumimoji="1" lang="zh-CN" altLang="en-US" sz="1200" dirty="0"/>
              <a:t>动态地截取</a:t>
            </a:r>
            <a:r>
              <a:rPr kumimoji="1" lang="en-US" altLang="zh-CN" sz="1200" dirty="0"/>
              <a:t>400~500</a:t>
            </a:r>
            <a:r>
              <a:rPr kumimoji="1" lang="zh-CN" altLang="en-US" sz="1200" dirty="0"/>
              <a:t>的长度为</a:t>
            </a:r>
            <a:r>
              <a:rPr kumimoji="1" lang="en-US" altLang="zh-CN" sz="1200" dirty="0"/>
              <a:t>context</a:t>
            </a:r>
            <a:r>
              <a:rPr kumimoji="1" lang="zh-CN" altLang="en-US" sz="1200" dirty="0"/>
              <a:t>，额外的文本中的</a:t>
            </a:r>
            <a:r>
              <a:rPr kumimoji="1" lang="en-US" altLang="zh-CN" sz="1200" dirty="0"/>
              <a:t>10~30</a:t>
            </a:r>
            <a:r>
              <a:rPr kumimoji="1" lang="zh-CN" altLang="en-US" sz="1200" dirty="0"/>
              <a:t>字句子作为</a:t>
            </a:r>
            <a:r>
              <a:rPr kumimoji="1" lang="en-US" altLang="zh-CN" sz="1200" dirty="0"/>
              <a:t>unknown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choices</a:t>
            </a:r>
            <a:r>
              <a:rPr kumimoji="1" lang="zh-CN" altLang="en-US" sz="1200" dirty="0"/>
              <a:t>的数据增强。</a:t>
            </a:r>
            <a:endParaRPr kumimoji="1" lang="en-US" altLang="zh-CN" sz="1200" dirty="0"/>
          </a:p>
          <a:p>
            <a:r>
              <a:rPr kumimoji="1" lang="zh-CN" altLang="en-US" sz="1200" dirty="0"/>
              <a:t>虽然在</a:t>
            </a:r>
            <a:r>
              <a:rPr kumimoji="1" lang="en-US" altLang="zh-CN" sz="1200" dirty="0"/>
              <a:t>quality</a:t>
            </a:r>
            <a:r>
              <a:rPr kumimoji="1" lang="zh-CN" altLang="en-US" sz="1200" dirty="0"/>
              <a:t>上提升有限，但是经过</a:t>
            </a:r>
            <a:r>
              <a:rPr kumimoji="1" lang="en-US" altLang="zh-CN" sz="1200" dirty="0"/>
              <a:t>2</a:t>
            </a:r>
            <a:r>
              <a:rPr kumimoji="1" lang="zh-CN" altLang="en-US" sz="1200" dirty="0"/>
              <a:t>个改进后</a:t>
            </a:r>
            <a:r>
              <a:rPr kumimoji="1" lang="en-US" altLang="zh-CN" sz="1200" dirty="0"/>
              <a:t>unknown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choice</a:t>
            </a:r>
            <a:r>
              <a:rPr kumimoji="1" lang="zh-CN" altLang="en-US" sz="1200" dirty="0"/>
              <a:t>占比显著减少</a:t>
            </a:r>
            <a:endParaRPr kumimoji="1" lang="en-US" altLang="zh-CN" sz="1200" dirty="0"/>
          </a:p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191137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200" dirty="0"/>
              <a:t>最后，为了使得预训练模型更贴近</a:t>
            </a:r>
            <a:r>
              <a:rPr kumimoji="1" lang="en-US" altLang="zh-CN" sz="1200" dirty="0"/>
              <a:t>cmrc2019</a:t>
            </a:r>
            <a:r>
              <a:rPr kumimoji="1" lang="zh-CN" altLang="en-US" sz="1200" dirty="0"/>
              <a:t>的任务，在之前预训练模型的基础上我们通过领域迁移将其更接近下游任务，进一步训练了</a:t>
            </a:r>
            <a:r>
              <a:rPr kumimoji="1" lang="en-US" altLang="zh-CN" sz="1200" dirty="0"/>
              <a:t>500k</a:t>
            </a:r>
            <a:r>
              <a:rPr kumimoji="1" lang="zh-CN" altLang="en-US" sz="1200" dirty="0"/>
              <a:t>步。</a:t>
            </a:r>
            <a:endParaRPr kumimoji="1" lang="en-US" altLang="zh-CN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200" dirty="0"/>
              <a:t>具体做法是通过短句抽取，从样本</a:t>
            </a:r>
            <a:r>
              <a:rPr kumimoji="1" lang="en-US" altLang="zh-CN" sz="1200" dirty="0"/>
              <a:t>context</a:t>
            </a:r>
            <a:r>
              <a:rPr kumimoji="1" lang="zh-CN" altLang="en-US" sz="1200" dirty="0"/>
              <a:t>中随机将部分</a:t>
            </a:r>
            <a:r>
              <a:rPr kumimoji="1" lang="en-US" altLang="zh-CN" sz="1200" dirty="0"/>
              <a:t>10~30</a:t>
            </a:r>
            <a:r>
              <a:rPr kumimoji="1" lang="zh-CN" altLang="en-US" sz="1200" dirty="0"/>
              <a:t>字的短句将其</a:t>
            </a:r>
            <a:r>
              <a:rPr kumimoji="1" lang="zh-CN" altLang="en-US" sz="1200" b="1" dirty="0"/>
              <a:t>替换</a:t>
            </a:r>
            <a:r>
              <a:rPr kumimoji="1" lang="zh-CN" altLang="en-US" sz="1200" dirty="0"/>
              <a:t>。不同于</a:t>
            </a:r>
            <a:r>
              <a:rPr kumimoji="1" lang="en-US" altLang="zh-CN" sz="1200" dirty="0"/>
              <a:t>SI</a:t>
            </a:r>
            <a:r>
              <a:rPr kumimoji="1" lang="zh-CN" altLang="en-US" sz="1200" dirty="0"/>
              <a:t>，这意味着样本包含的信息有所缺失，使得预训练模型更适应于同样信息缺失的下游任务。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19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02870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GAMMALAB</a:t>
            </a:r>
            <a:r>
              <a:rPr kumimoji="1" lang="zh-CN" altLang="en-US" dirty="0"/>
              <a:t>团队在国内外的</a:t>
            </a:r>
            <a:r>
              <a:rPr kumimoji="1" lang="en-US" altLang="zh-CN" dirty="0"/>
              <a:t>AI</a:t>
            </a:r>
            <a:r>
              <a:rPr kumimoji="1" lang="zh-CN" altLang="en-US" dirty="0"/>
              <a:t>竞赛中，斩获过多个</a:t>
            </a:r>
            <a:r>
              <a:rPr kumimoji="1" lang="zh-CN" altLang="en-US"/>
              <a:t>奖项。</a:t>
            </a:r>
            <a:endParaRPr kumimoji="1"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655895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我们的模型集成方案非常简单，即选择</a:t>
            </a:r>
            <a:r>
              <a:rPr kumimoji="1" lang="en-US" altLang="zh-CN" dirty="0"/>
              <a:t>4</a:t>
            </a:r>
            <a:r>
              <a:rPr kumimoji="1" lang="zh-CN" altLang="en-US" dirty="0"/>
              <a:t>个不同随机种子的最优单模型与一个资格赛最优模型进行集成，方法是在动态输出的时候对</a:t>
            </a:r>
            <a:r>
              <a:rPr kumimoji="1" lang="en-US" altLang="zh-CN" dirty="0"/>
              <a:t>logits</a:t>
            </a:r>
            <a:r>
              <a:rPr kumimoji="1" lang="zh-CN" altLang="en-US" dirty="0"/>
              <a:t>进行相加。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20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996377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我们</a:t>
            </a:r>
            <a:r>
              <a:rPr kumimoji="1" lang="en-US" altLang="zh-CN" dirty="0"/>
              <a:t>8</a:t>
            </a:r>
            <a:r>
              <a:rPr kumimoji="1" lang="zh-CN" altLang="en-US" dirty="0"/>
              <a:t>个有效改进的消融实验分布图如下。。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21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70838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我们进阶地对</a:t>
            </a:r>
            <a:r>
              <a:rPr kumimoji="1" lang="en-US" altLang="zh-CN" dirty="0" err="1"/>
              <a:t>SiBert</a:t>
            </a:r>
            <a:r>
              <a:rPr kumimoji="1" lang="zh-CN" altLang="en-US" dirty="0"/>
              <a:t>和一系列改进的算法在其他中文数据集上也做了对应测试。其中可以发现</a:t>
            </a:r>
            <a:r>
              <a:rPr kumimoji="1" lang="en-US" altLang="zh-CN" dirty="0" err="1"/>
              <a:t>SiBert</a:t>
            </a:r>
            <a:r>
              <a:rPr kumimoji="1" lang="zh-CN" altLang="en-US" dirty="0"/>
              <a:t>及其衍生算法几乎全面领先于</a:t>
            </a:r>
            <a:r>
              <a:rPr kumimoji="1" lang="en-US" altLang="zh-CN" dirty="0"/>
              <a:t>Bert-NSP</a:t>
            </a:r>
            <a:r>
              <a:rPr kumimoji="1" lang="zh-CN" altLang="en-US" dirty="0"/>
              <a:t>。值得注意的是在</a:t>
            </a:r>
            <a:r>
              <a:rPr kumimoji="1" lang="en-US" altLang="zh-CN" dirty="0"/>
              <a:t>cmrc2018</a:t>
            </a:r>
            <a:r>
              <a:rPr kumimoji="1" lang="zh-CN" altLang="en-US" dirty="0"/>
              <a:t>和</a:t>
            </a:r>
            <a:r>
              <a:rPr kumimoji="1" lang="en-US" altLang="zh-CN" dirty="0" err="1"/>
              <a:t>Msra-ner</a:t>
            </a:r>
            <a:r>
              <a:rPr kumimoji="1" lang="zh-CN" altLang="en-US" dirty="0"/>
              <a:t>的</a:t>
            </a:r>
            <a:r>
              <a:rPr kumimoji="1" lang="en-US" altLang="zh-CN" dirty="0"/>
              <a:t>2</a:t>
            </a:r>
            <a:r>
              <a:rPr kumimoji="1" lang="zh-CN" altLang="en-US" dirty="0"/>
              <a:t>个</a:t>
            </a:r>
            <a:r>
              <a:rPr kumimoji="1" lang="en-US" altLang="zh-CN" dirty="0"/>
              <a:t>token</a:t>
            </a:r>
            <a:r>
              <a:rPr kumimoji="1" lang="zh-CN" altLang="en-US" dirty="0"/>
              <a:t>级别的任务上基于</a:t>
            </a:r>
            <a:r>
              <a:rPr kumimoji="1" lang="en-US" altLang="zh-CN" dirty="0" err="1"/>
              <a:t>stentencepiece</a:t>
            </a:r>
            <a:r>
              <a:rPr kumimoji="1" lang="zh-CN" altLang="en-US" dirty="0"/>
              <a:t>分词的模型性能表现很差，大概下降了</a:t>
            </a:r>
            <a:r>
              <a:rPr kumimoji="1" lang="en-US" altLang="zh-CN" dirty="0"/>
              <a:t>10%~15%</a:t>
            </a:r>
            <a:r>
              <a:rPr kumimoji="1" lang="zh-CN" altLang="en-US" dirty="0"/>
              <a:t>个点。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22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69914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上述问题也让我们关注到了字模型和词模型的选择。</a:t>
            </a:r>
            <a:endParaRPr kumimoji="1" lang="en-US" altLang="zh-CN" dirty="0"/>
          </a:p>
          <a:p>
            <a:r>
              <a:rPr kumimoji="1" lang="zh-CN" altLang="en-US" dirty="0"/>
              <a:t>近期有很多针对字模型和词模型的研究。一般而言字模型和词模型的优缺点呈现一个互补的情况。而字模型在近期相关研究中一般是处于一个优势地位，主要原因是在有限的语料中，词模型往往绝大多数</a:t>
            </a:r>
            <a:r>
              <a:rPr kumimoji="1" lang="en-US" altLang="zh-CN" dirty="0"/>
              <a:t>embedding</a:t>
            </a:r>
            <a:r>
              <a:rPr kumimoji="1" lang="zh-CN" altLang="en-US" dirty="0"/>
              <a:t>的优化趋于稀疏导致泛化性能不够理想。但是我们这里要强调的是词模型对处理长文本的优势。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23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58223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进一步对</a:t>
            </a:r>
            <a:r>
              <a:rPr kumimoji="1" lang="en-US" altLang="zh-CN" dirty="0" err="1"/>
              <a:t>sentencepiece</a:t>
            </a:r>
            <a:r>
              <a:rPr kumimoji="1" lang="zh-CN" altLang="en-US" dirty="0"/>
              <a:t>和传统分词模型的比较中得知：</a:t>
            </a:r>
            <a:endParaRPr kumimoji="1" lang="en-US" altLang="zh-CN" dirty="0"/>
          </a:p>
          <a:p>
            <a:r>
              <a:rPr kumimoji="1" lang="zh-CN" altLang="en-US" dirty="0"/>
              <a:t>通过</a:t>
            </a:r>
            <a:r>
              <a:rPr kumimoji="1" lang="en-US" altLang="zh-CN" dirty="0" err="1"/>
              <a:t>sentencepiece</a:t>
            </a:r>
            <a:r>
              <a:rPr kumimoji="1" lang="zh-CN" altLang="en-US" dirty="0"/>
              <a:t>得到的字词混合模型，</a:t>
            </a:r>
            <a:r>
              <a:rPr kumimoji="1" lang="en-US" altLang="zh-CN" dirty="0"/>
              <a:t>UNK</a:t>
            </a:r>
            <a:r>
              <a:rPr kumimoji="1" lang="zh-CN" altLang="en-US" dirty="0"/>
              <a:t>的占比小于</a:t>
            </a:r>
            <a:r>
              <a:rPr kumimoji="1" lang="en-US" altLang="zh-CN" dirty="0"/>
              <a:t>1%</a:t>
            </a:r>
            <a:r>
              <a:rPr kumimoji="1" lang="zh-CN" altLang="en-US" dirty="0"/>
              <a:t>，影响很小。而传统分词即使词表高达</a:t>
            </a:r>
            <a:r>
              <a:rPr kumimoji="1" lang="en-US" altLang="zh-CN" dirty="0"/>
              <a:t>100w</a:t>
            </a:r>
            <a:r>
              <a:rPr kumimoji="1" lang="zh-CN" altLang="en-US" dirty="0"/>
              <a:t>，也有将近</a:t>
            </a:r>
            <a:r>
              <a:rPr kumimoji="1" lang="en-US" altLang="zh-CN" dirty="0"/>
              <a:t>10%</a:t>
            </a:r>
            <a:r>
              <a:rPr kumimoji="1" lang="zh-CN" altLang="en-US" dirty="0"/>
              <a:t>的</a:t>
            </a:r>
            <a:r>
              <a:rPr kumimoji="1" lang="en-US" altLang="zh-CN" dirty="0"/>
              <a:t>UNK</a:t>
            </a:r>
            <a:r>
              <a:rPr kumimoji="1" lang="zh-CN" altLang="en-US" dirty="0"/>
              <a:t>。我们认为基于</a:t>
            </a:r>
            <a:r>
              <a:rPr kumimoji="1" lang="en-US" altLang="zh-CN" dirty="0" err="1"/>
              <a:t>sentencepiece</a:t>
            </a:r>
            <a:r>
              <a:rPr kumimoji="1" lang="zh-CN" altLang="en-US" dirty="0"/>
              <a:t>的字词混合模型在预训练中显著优于传统中文分词模型。但是</a:t>
            </a:r>
            <a:r>
              <a:rPr kumimoji="1" lang="en-US" altLang="zh-CN" dirty="0" err="1"/>
              <a:t>tokenlevel</a:t>
            </a:r>
            <a:r>
              <a:rPr kumimoji="1" lang="zh-CN" altLang="en-US" dirty="0"/>
              <a:t>级别的任务上，纯靠统计的</a:t>
            </a:r>
            <a:r>
              <a:rPr kumimoji="1" lang="en-US" altLang="zh-CN" dirty="0" err="1"/>
              <a:t>sentencepiece</a:t>
            </a:r>
            <a:r>
              <a:rPr kumimoji="1" lang="zh-CN" altLang="en-US" dirty="0"/>
              <a:t>会分出各种让人啼笑皆非的分词结果。比如“年被”，严重影响最终结果，丢了“送分题”。</a:t>
            </a:r>
            <a:endParaRPr kumimoji="1" lang="en-US" altLang="zh-CN" dirty="0"/>
          </a:p>
          <a:p>
            <a:r>
              <a:rPr kumimoji="1" lang="zh-CN" altLang="en-US" dirty="0"/>
              <a:t>但是对于</a:t>
            </a:r>
            <a:r>
              <a:rPr kumimoji="1" lang="en-US" altLang="zh-CN" dirty="0"/>
              <a:t>transformer</a:t>
            </a:r>
            <a:r>
              <a:rPr kumimoji="1" lang="zh-CN" altLang="en-US" dirty="0"/>
              <a:t>而言，模型受限于显存压力而导致样本长度不足。但是词模型能够显著缩短文本长度，这让长距离</a:t>
            </a:r>
            <a:r>
              <a:rPr kumimoji="1" lang="en-US" altLang="zh-CN" dirty="0"/>
              <a:t>attention</a:t>
            </a:r>
            <a:r>
              <a:rPr kumimoji="1" lang="zh-CN" altLang="en-US" dirty="0"/>
              <a:t>在某些任务上的实现变成了可能，因此词模型在某些</a:t>
            </a:r>
            <a:r>
              <a:rPr kumimoji="1" lang="en-US" altLang="zh-CN" dirty="0"/>
              <a:t>text</a:t>
            </a:r>
            <a:r>
              <a:rPr kumimoji="1" lang="zh-CN" altLang="en-US" dirty="0"/>
              <a:t> </a:t>
            </a:r>
            <a:r>
              <a:rPr kumimoji="1" lang="en-US" altLang="zh-CN" dirty="0"/>
              <a:t>level</a:t>
            </a:r>
            <a:r>
              <a:rPr kumimoji="1" lang="zh-CN" altLang="en-US" dirty="0"/>
              <a:t>的分类任务上可能有奇效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24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594372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参赛方案总结方便各位评委老师提问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26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046600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参赛方案总结方便各位评委老师提问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27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27027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本次竞赛报告将会从这</a:t>
            </a:r>
            <a:r>
              <a:rPr kumimoji="1" lang="en-US" altLang="zh-CN" dirty="0"/>
              <a:t>5</a:t>
            </a:r>
            <a:r>
              <a:rPr kumimoji="1" lang="zh-CN" altLang="en-US" dirty="0"/>
              <a:t>点展开，分别为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63645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我们的参赛策略和官方</a:t>
            </a:r>
            <a:r>
              <a:rPr kumimoji="1" lang="en-US" altLang="zh-CN" dirty="0"/>
              <a:t>baseline</a:t>
            </a:r>
            <a:r>
              <a:rPr kumimoji="1" lang="zh-CN" altLang="en-US" dirty="0"/>
              <a:t>没有什么太大区别，拼接</a:t>
            </a:r>
            <a:r>
              <a:rPr kumimoji="1" lang="en-US" altLang="zh-CN" dirty="0"/>
              <a:t>Choice</a:t>
            </a:r>
            <a:r>
              <a:rPr kumimoji="1" lang="zh-CN" altLang="en-US" dirty="0"/>
              <a:t>和</a:t>
            </a:r>
            <a:r>
              <a:rPr kumimoji="1" lang="en-US" altLang="zh-CN" dirty="0"/>
              <a:t>context</a:t>
            </a:r>
            <a:r>
              <a:rPr kumimoji="1" lang="zh-CN" altLang="en-US" dirty="0"/>
              <a:t>，将其输入</a:t>
            </a:r>
            <a:r>
              <a:rPr kumimoji="1" lang="en-US" altLang="zh-CN" dirty="0"/>
              <a:t>transformer</a:t>
            </a:r>
            <a:r>
              <a:rPr kumimoji="1" lang="zh-CN" altLang="en-US" dirty="0"/>
              <a:t>预训练模型。将</a:t>
            </a:r>
            <a:r>
              <a:rPr kumimoji="1" lang="en-US" altLang="zh-CN" dirty="0"/>
              <a:t>CLS</a:t>
            </a:r>
            <a:r>
              <a:rPr kumimoji="1" lang="zh-CN" altLang="en-US" dirty="0"/>
              <a:t>或者对应</a:t>
            </a:r>
            <a:r>
              <a:rPr kumimoji="1" lang="en-US" altLang="zh-CN" dirty="0"/>
              <a:t>[BLANK]</a:t>
            </a:r>
            <a:r>
              <a:rPr kumimoji="1" lang="zh-CN" altLang="en-US" dirty="0"/>
              <a:t>位置作为目标进行训练和预测。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4370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>
                <a:sym typeface="Helvetica"/>
              </a:rPr>
              <a:t>本次参赛的模型均是基于</a:t>
            </a:r>
            <a:r>
              <a:rPr lang="en-US" altLang="zh-CN" sz="1200" dirty="0" err="1">
                <a:sym typeface="Helvetica"/>
              </a:rPr>
              <a:t>bert</a:t>
            </a:r>
            <a:r>
              <a:rPr lang="en-US" altLang="zh-CN" sz="1200" dirty="0">
                <a:sym typeface="Helvetica"/>
              </a:rPr>
              <a:t>-base</a:t>
            </a:r>
            <a:r>
              <a:rPr lang="zh-CN" altLang="en-US" sz="1200" dirty="0">
                <a:sym typeface="Helvetica"/>
              </a:rPr>
              <a:t>规模训练的，</a:t>
            </a:r>
            <a:r>
              <a:rPr kumimoji="1" lang="zh-CN" altLang="en-US" dirty="0"/>
              <a:t>为了提高预训练速度，我们对</a:t>
            </a:r>
            <a:r>
              <a:rPr kumimoji="1" lang="en-US" altLang="zh-CN" dirty="0" err="1"/>
              <a:t>bert</a:t>
            </a:r>
            <a:r>
              <a:rPr kumimoji="1" lang="zh-CN" altLang="en-US" dirty="0"/>
              <a:t>进行了结构改进。</a:t>
            </a:r>
            <a:r>
              <a:rPr lang="zh-CN" altLang="en-US" sz="1200" dirty="0">
                <a:sym typeface="Helvetica"/>
              </a:rPr>
              <a:t>经过优化，</a:t>
            </a:r>
            <a:r>
              <a:rPr lang="en-US" altLang="zh-CN" sz="1200" dirty="0">
                <a:sym typeface="Helvetica"/>
              </a:rPr>
              <a:t> </a:t>
            </a:r>
            <a:r>
              <a:rPr lang="en-US" altLang="zh-CN" sz="1200" dirty="0" err="1">
                <a:sym typeface="Helvetica"/>
              </a:rPr>
              <a:t>bert</a:t>
            </a:r>
            <a:r>
              <a:rPr lang="zh-CN" altLang="en-US" sz="1200" dirty="0">
                <a:sym typeface="Helvetica"/>
              </a:rPr>
              <a:t>的显存下降了</a:t>
            </a:r>
            <a:r>
              <a:rPr lang="en-US" altLang="zh-CN" sz="1200" dirty="0">
                <a:sym typeface="Helvetica"/>
              </a:rPr>
              <a:t>30%</a:t>
            </a:r>
            <a:r>
              <a:rPr lang="zh-CN" altLang="en-US" sz="1200" dirty="0">
                <a:sym typeface="Helvetica"/>
              </a:rPr>
              <a:t>左右。因为</a:t>
            </a:r>
            <a:r>
              <a:rPr lang="en-US" altLang="zh-CN" sz="1200" dirty="0">
                <a:sym typeface="Helvetica"/>
              </a:rPr>
              <a:t>batch</a:t>
            </a:r>
            <a:r>
              <a:rPr lang="zh-CN" altLang="en-US" sz="1200" dirty="0">
                <a:sym typeface="Helvetica"/>
              </a:rPr>
              <a:t>的增大，复现时间从</a:t>
            </a:r>
            <a:r>
              <a:rPr lang="en-US" altLang="zh-CN" sz="1200" dirty="0">
                <a:sym typeface="Helvetica"/>
              </a:rPr>
              <a:t>7</a:t>
            </a:r>
            <a:r>
              <a:rPr lang="zh-CN" altLang="en-US" sz="1200" dirty="0">
                <a:sym typeface="Helvetica"/>
              </a:rPr>
              <a:t>天降低到了</a:t>
            </a:r>
            <a:r>
              <a:rPr lang="en-US" altLang="zh-CN" sz="1200" dirty="0">
                <a:sym typeface="Helvetica"/>
              </a:rPr>
              <a:t>4.5</a:t>
            </a:r>
            <a:r>
              <a:rPr lang="zh-CN" altLang="en-US" sz="1200" dirty="0">
                <a:sym typeface="Helvetica"/>
              </a:rPr>
              <a:t>天</a:t>
            </a:r>
            <a:r>
              <a:rPr kumimoji="0" lang="zh-CN" altLang="en-US" sz="1200" dirty="0">
                <a:sym typeface="Helvetica"/>
              </a:rPr>
              <a:t>。</a:t>
            </a:r>
            <a:r>
              <a:rPr kumimoji="1" lang="en-US" altLang="zh-CN" dirty="0"/>
              <a:t>BERT</a:t>
            </a:r>
            <a:r>
              <a:rPr kumimoji="1" lang="zh-CN" altLang="en-US" dirty="0"/>
              <a:t>中最占显存的</a:t>
            </a:r>
            <a:r>
              <a:rPr kumimoji="1" lang="en-US" altLang="zh-CN" dirty="0"/>
              <a:t>2</a:t>
            </a:r>
            <a:r>
              <a:rPr kumimoji="1" lang="zh-CN" altLang="en-US" dirty="0"/>
              <a:t>个地方分别为</a:t>
            </a:r>
            <a:r>
              <a:rPr kumimoji="1" lang="en-US" altLang="zh-CN" dirty="0"/>
              <a:t>multi-head</a:t>
            </a:r>
            <a:r>
              <a:rPr kumimoji="1" lang="zh-CN" altLang="en-US" dirty="0"/>
              <a:t> </a:t>
            </a:r>
            <a:r>
              <a:rPr kumimoji="1" lang="en-US" altLang="zh-CN" dirty="0"/>
              <a:t>attention</a:t>
            </a:r>
            <a:r>
              <a:rPr kumimoji="1" lang="zh-CN" altLang="en-US" dirty="0"/>
              <a:t>中的</a:t>
            </a:r>
            <a:r>
              <a:rPr kumimoji="1" lang="en-US" altLang="zh-CN" dirty="0"/>
              <a:t>QK</a:t>
            </a:r>
            <a:r>
              <a:rPr kumimoji="1" lang="zh-CN" altLang="en-US" dirty="0"/>
              <a:t>操作，还有一个是</a:t>
            </a:r>
            <a:r>
              <a:rPr kumimoji="1" lang="en-US" altLang="zh-CN" dirty="0"/>
              <a:t>feedforward</a:t>
            </a:r>
            <a:r>
              <a:rPr kumimoji="1" lang="zh-CN" altLang="en-US" dirty="0"/>
              <a:t>中</a:t>
            </a:r>
            <a:r>
              <a:rPr kumimoji="1" lang="en-US" altLang="zh-CN" dirty="0"/>
              <a:t>hidden</a:t>
            </a:r>
            <a:r>
              <a:rPr kumimoji="1" lang="zh-CN" altLang="en-US" dirty="0"/>
              <a:t>扩大</a:t>
            </a:r>
            <a:r>
              <a:rPr kumimoji="1" lang="en-US" altLang="zh-CN" dirty="0"/>
              <a:t>4</a:t>
            </a:r>
            <a:r>
              <a:rPr kumimoji="1" lang="zh-CN" altLang="en-US" dirty="0"/>
              <a:t>倍的</a:t>
            </a:r>
            <a:r>
              <a:rPr kumimoji="1" lang="en-US" altLang="zh-CN" dirty="0"/>
              <a:t>fc</a:t>
            </a:r>
            <a:r>
              <a:rPr kumimoji="1" lang="zh-CN" altLang="en-US" dirty="0"/>
              <a:t>。我们对这个问题采取了</a:t>
            </a:r>
            <a:r>
              <a:rPr kumimoji="1" lang="en-US" altLang="zh-CN" dirty="0"/>
              <a:t>2</a:t>
            </a:r>
            <a:r>
              <a:rPr kumimoji="1" lang="zh-CN" altLang="en-US" dirty="0"/>
              <a:t>个策略，</a:t>
            </a:r>
            <a:r>
              <a:rPr kumimoji="1" lang="en-US" altLang="zh-CN" dirty="0"/>
              <a:t>1</a:t>
            </a:r>
            <a:r>
              <a:rPr kumimoji="1" lang="zh-CN" altLang="en-US" dirty="0"/>
              <a:t>）我们</a:t>
            </a:r>
            <a:r>
              <a:rPr lang="zh-CN" altLang="en-US" sz="1200" dirty="0"/>
              <a:t>使用</a:t>
            </a:r>
            <a:r>
              <a:rPr lang="en-US" altLang="zh-CN" sz="1200" dirty="0" err="1"/>
              <a:t>blocksparse</a:t>
            </a:r>
            <a:r>
              <a:rPr lang="en-US" altLang="zh-CN" sz="1200" dirty="0"/>
              <a:t>[1]</a:t>
            </a:r>
            <a:r>
              <a:rPr lang="zh-CN" altLang="en-US" sz="1200" dirty="0"/>
              <a:t>中优化后的方法替换原来这两个地方的激活函数，</a:t>
            </a:r>
            <a:r>
              <a:rPr lang="en-US" altLang="zh-CN" sz="1200" dirty="0" err="1"/>
              <a:t>gelu</a:t>
            </a:r>
            <a:r>
              <a:rPr lang="zh-CN" altLang="en-US" sz="1200" dirty="0"/>
              <a:t>和</a:t>
            </a:r>
            <a:r>
              <a:rPr lang="en-US" altLang="zh-CN" sz="1200" dirty="0" err="1"/>
              <a:t>softmax</a:t>
            </a:r>
            <a:r>
              <a:rPr lang="zh-CN" altLang="en-US" sz="1200" dirty="0"/>
              <a:t>，</a:t>
            </a:r>
            <a:r>
              <a:rPr lang="en-US" altLang="zh-CN" sz="1200" dirty="0"/>
              <a:t>2</a:t>
            </a:r>
            <a:r>
              <a:rPr lang="zh-CN" altLang="en-US" sz="1200" dirty="0"/>
              <a:t>）调整了</a:t>
            </a:r>
            <a:r>
              <a:rPr lang="en-US" altLang="zh-CN" sz="1200" dirty="0"/>
              <a:t>attention</a:t>
            </a:r>
            <a:r>
              <a:rPr lang="zh-CN" altLang="en-US" sz="1200" dirty="0"/>
              <a:t>中</a:t>
            </a:r>
            <a:r>
              <a:rPr lang="en-US" altLang="zh-CN" sz="1200" dirty="0"/>
              <a:t>dropout</a:t>
            </a:r>
            <a:r>
              <a:rPr lang="zh-CN" altLang="en-US" sz="1200" dirty="0"/>
              <a:t>的位置，使其避免对最庞大的</a:t>
            </a:r>
            <a:r>
              <a:rPr lang="en-US" altLang="zh-CN" sz="1200" dirty="0"/>
              <a:t>tensor</a:t>
            </a:r>
            <a:r>
              <a:rPr lang="zh-CN" altLang="en-US" sz="1200" dirty="0"/>
              <a:t>直接操作。</a:t>
            </a:r>
            <a:endParaRPr lang="en-US" altLang="zh-CN" sz="1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81166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我们扩充了并多样化了预训练语料，重新训练了</a:t>
            </a:r>
            <a:r>
              <a:rPr kumimoji="1" lang="en-US" altLang="zh-CN" dirty="0"/>
              <a:t>BERT-base</a:t>
            </a:r>
            <a:r>
              <a:rPr kumimoji="1" lang="zh-CN" altLang="en-US" dirty="0"/>
              <a:t>，重新预训练的</a:t>
            </a:r>
            <a:r>
              <a:rPr kumimoji="1" lang="en-US" altLang="zh-CN" dirty="0" err="1"/>
              <a:t>bert</a:t>
            </a:r>
            <a:r>
              <a:rPr kumimoji="1" lang="zh-CN" altLang="en-US" dirty="0"/>
              <a:t>性能有一定上升，我们将其作为新的</a:t>
            </a:r>
            <a:r>
              <a:rPr kumimoji="1" lang="en-US" altLang="zh-CN" dirty="0"/>
              <a:t>baseline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74736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dirty="0"/>
              <a:t>在完成</a:t>
            </a:r>
            <a:r>
              <a:rPr kumimoji="1" lang="en-US" altLang="zh-CN" dirty="0"/>
              <a:t>baseline</a:t>
            </a:r>
            <a:r>
              <a:rPr kumimoji="1" lang="zh-CN" altLang="en-US" dirty="0"/>
              <a:t>后，我们发现一类主要错误是这样的。因为前面出现了“</a:t>
            </a:r>
            <a:r>
              <a:rPr lang="zh-CN" altLang="en-US" dirty="0"/>
              <a:t>父亲遗留给我的田产，怎么舍得就这么舍弃卖出”</a:t>
            </a:r>
            <a:r>
              <a:rPr kumimoji="1" lang="zh-CN" altLang="en-US" dirty="0"/>
              <a:t>在下一个</a:t>
            </a:r>
            <a:r>
              <a:rPr kumimoji="1" lang="en-US" altLang="zh-CN" dirty="0"/>
              <a:t>BLANK</a:t>
            </a:r>
            <a:r>
              <a:rPr kumimoji="1" lang="zh-CN" altLang="en-US" dirty="0"/>
              <a:t>中模型选择了主题接近的答案，（</a:t>
            </a:r>
            <a:r>
              <a:rPr lang="zh-CN" altLang="en-US" dirty="0"/>
              <a:t>弟弟揭露哥哥的田产已经卖去一部分了），</a:t>
            </a:r>
            <a:r>
              <a:rPr kumimoji="1" lang="zh-CN" altLang="en-US" dirty="0"/>
              <a:t>但实际答案是</a:t>
            </a:r>
            <a:r>
              <a:rPr lang="en-US" altLang="zh-CN" dirty="0"/>
              <a:t>“</a:t>
            </a:r>
            <a:r>
              <a:rPr lang="zh-CN" altLang="en-US" dirty="0"/>
              <a:t>知县便把那哥哥叫到面前</a:t>
            </a:r>
            <a:r>
              <a:rPr kumimoji="0" lang="en-US" altLang="zh-CN" dirty="0"/>
              <a:t>,</a:t>
            </a:r>
            <a:r>
              <a:rPr kumimoji="0" lang="zh-CN" altLang="en-US" dirty="0"/>
              <a:t>冷冷笑道</a:t>
            </a:r>
            <a:r>
              <a:rPr kumimoji="0" lang="en-US" altLang="zh-CN" dirty="0"/>
              <a:t>…</a:t>
            </a:r>
            <a:r>
              <a:rPr lang="en-US" altLang="zh-CN" dirty="0"/>
              <a:t>”</a:t>
            </a:r>
            <a:r>
              <a:rPr kumimoji="0" lang="en-US" altLang="zh-CN" dirty="0"/>
              <a:t> </a:t>
            </a:r>
            <a:r>
              <a:rPr kumimoji="1" lang="zh-CN" altLang="en-US" dirty="0"/>
              <a:t>。这表示预训练更多关注于主题和相似度信息，而缺失了连贯性的信息。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804899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dirty="0"/>
              <a:t>我们分析这个原因，认为是</a:t>
            </a:r>
            <a:r>
              <a:rPr kumimoji="1" lang="en-US" altLang="zh-CN" dirty="0"/>
              <a:t>BERT</a:t>
            </a:r>
            <a:r>
              <a:rPr kumimoji="1" lang="zh-CN" altLang="en-US" dirty="0"/>
              <a:t>中的下一句预测</a:t>
            </a:r>
            <a:r>
              <a:rPr kumimoji="1" lang="en-US" altLang="zh-CN" dirty="0"/>
              <a:t>NSP</a:t>
            </a:r>
            <a:r>
              <a:rPr kumimoji="1" lang="zh-CN" altLang="en-US" dirty="0"/>
              <a:t>任务</a:t>
            </a:r>
            <a:r>
              <a:rPr kumimoji="1" lang="zh-CN" altLang="en-US" sz="1200" dirty="0"/>
              <a:t>学到的更多是</a:t>
            </a:r>
            <a:r>
              <a:rPr kumimoji="1" lang="zh-CN" altLang="en-US" sz="1200" b="1" dirty="0"/>
              <a:t>主题信息</a:t>
            </a:r>
            <a:r>
              <a:rPr kumimoji="1" lang="zh-CN" altLang="en-US" sz="1200" dirty="0"/>
              <a:t>而不是</a:t>
            </a:r>
            <a:r>
              <a:rPr kumimoji="1" lang="zh-CN" altLang="en-US" sz="1200" b="1" dirty="0">
                <a:solidFill>
                  <a:schemeClr val="tx1"/>
                </a:solidFill>
              </a:rPr>
              <a:t>连贯性信息</a:t>
            </a:r>
            <a:r>
              <a:rPr kumimoji="1" lang="zh-CN" altLang="en-US" dirty="0"/>
              <a:t>。在</a:t>
            </a:r>
            <a:r>
              <a:rPr kumimoji="1" lang="en-US" altLang="zh-CN" dirty="0"/>
              <a:t>ALBERT</a:t>
            </a:r>
            <a:r>
              <a:rPr kumimoji="1" lang="zh-CN" altLang="en-US" dirty="0"/>
              <a:t>的研究中也有类似的发现。</a:t>
            </a:r>
            <a:r>
              <a:rPr kumimoji="1" lang="zh-CN" altLang="en-US" sz="1200" dirty="0"/>
              <a:t>因此需要一个更难的自监督任务在预训练的时候代替它。</a:t>
            </a:r>
            <a:r>
              <a:rPr kumimoji="1" lang="en-US" altLang="zh-CN" sz="1200" dirty="0"/>
              <a:t>CMRC2019</a:t>
            </a:r>
            <a:r>
              <a:rPr kumimoji="1" lang="zh-CN" altLang="en-US" sz="1200" dirty="0"/>
              <a:t>本身是一个可用于预训练的自监督方法。能够有效补充语言模型对连贯性和顺序学习的需求，而这也是</a:t>
            </a:r>
            <a:r>
              <a:rPr kumimoji="1" lang="en-US" altLang="zh-CN" sz="1200" dirty="0"/>
              <a:t>NSP</a:t>
            </a:r>
            <a:r>
              <a:rPr kumimoji="1" lang="zh-CN" altLang="en-US" sz="1200" dirty="0"/>
              <a:t>目前难以做到的。但是直接将该任务作为预训练显得过于暴力。因为文章中过多句子的缺失可能会在数据不够充足的情况下影响</a:t>
            </a:r>
            <a:r>
              <a:rPr kumimoji="1" lang="en-US" altLang="zh-CN" sz="1200" dirty="0"/>
              <a:t>MLM</a:t>
            </a:r>
            <a:r>
              <a:rPr kumimoji="1" lang="zh-CN" altLang="en-US" sz="1200" dirty="0"/>
              <a:t>的预训练效果。</a:t>
            </a:r>
            <a:endParaRPr kumimoji="1" lang="en-US" altLang="zh-CN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sz="1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67445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200" dirty="0"/>
              <a:t>我们提出一个全新的自监督任务，叫做句子插入作为折中方案。即预训练中一半概率在原样本中抽出一句句子，一半概率从其他文章随机选一句句子作为</a:t>
            </a:r>
            <a:r>
              <a:rPr kumimoji="1" lang="en-US" altLang="zh-CN" sz="1200" dirty="0" err="1"/>
              <a:t>segmentA</a:t>
            </a:r>
            <a:r>
              <a:rPr kumimoji="1" lang="zh-CN" altLang="en-US" sz="1200" dirty="0"/>
              <a:t>，其余作为</a:t>
            </a:r>
            <a:r>
              <a:rPr kumimoji="1" lang="en-US" altLang="zh-CN" sz="1200" dirty="0" err="1"/>
              <a:t>segmentB</a:t>
            </a:r>
            <a:r>
              <a:rPr kumimoji="1" lang="zh-CN" altLang="en-US" sz="1200" dirty="0"/>
              <a:t>。在原文的句子间隔处随机放置数个</a:t>
            </a:r>
            <a:r>
              <a:rPr kumimoji="1" lang="en-US" altLang="zh-CN" sz="1200" dirty="0"/>
              <a:t>[MASK_SEN]</a:t>
            </a:r>
            <a:r>
              <a:rPr kumimoji="1" lang="zh-CN" altLang="en-US" sz="1200" dirty="0"/>
              <a:t>标识，作为目标</a:t>
            </a:r>
            <a:r>
              <a:rPr kumimoji="1" lang="en-US" altLang="zh-CN" sz="1200" dirty="0"/>
              <a:t>label</a:t>
            </a:r>
            <a:r>
              <a:rPr kumimoji="1" lang="zh-CN" altLang="en-US" sz="1200" dirty="0"/>
              <a:t>，</a:t>
            </a:r>
            <a:r>
              <a:rPr kumimoji="1" lang="en-US" altLang="zh-CN" sz="1200" dirty="0"/>
              <a:t>[CLS]</a:t>
            </a:r>
            <a:r>
              <a:rPr kumimoji="1" lang="zh-CN" altLang="en-US" sz="1200" dirty="0"/>
              <a:t>作为其他文章句子的</a:t>
            </a:r>
            <a:r>
              <a:rPr kumimoji="1" lang="en-US" altLang="zh-CN" sz="1200" dirty="0"/>
              <a:t>label</a:t>
            </a:r>
            <a:r>
              <a:rPr kumimoji="1" lang="zh-CN" altLang="en-US" sz="1200" dirty="0"/>
              <a:t>位置。即</a:t>
            </a:r>
            <a:r>
              <a:rPr kumimoji="1" lang="en-US" altLang="zh-CN" sz="1200" dirty="0"/>
              <a:t>SI</a:t>
            </a:r>
            <a:r>
              <a:rPr kumimoji="1" lang="zh-CN" altLang="en-US" sz="1200" dirty="0"/>
              <a:t>任务同时也包含了</a:t>
            </a:r>
            <a:r>
              <a:rPr kumimoji="1" lang="en-US" altLang="zh-CN" sz="1200" dirty="0"/>
              <a:t>NSP</a:t>
            </a:r>
            <a:r>
              <a:rPr kumimoji="1" lang="zh-CN" altLang="en-US" sz="1200" dirty="0"/>
              <a:t>任务，可以看做为</a:t>
            </a:r>
            <a:r>
              <a:rPr kumimoji="1" lang="en-US" altLang="zh-CN" sz="1200" dirty="0"/>
              <a:t>NSP</a:t>
            </a:r>
            <a:r>
              <a:rPr kumimoji="1" lang="zh-CN" altLang="en-US" sz="1200" dirty="0"/>
              <a:t>任务难度提升后的进阶任务，能够同时学习主题和连贯性，同时避免了信息的丢失。</a:t>
            </a:r>
            <a:endParaRPr kumimoji="1" lang="en-US" altLang="zh-CN" sz="1200" dirty="0"/>
          </a:p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F7653-CC52-5749-B03F-12C6C5481241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48239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3213.jpg" descr="321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等腰三角形 2"/>
          <p:cNvSpPr/>
          <p:nvPr/>
        </p:nvSpPr>
        <p:spPr>
          <a:xfrm rot="10800000">
            <a:off x="3037673" y="302899"/>
            <a:ext cx="6144683" cy="978205"/>
          </a:xfrm>
          <a:prstGeom prst="triangle">
            <a:avLst/>
          </a:prstGeom>
          <a:solidFill>
            <a:schemeClr val="bg1">
              <a:lumMod val="7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7" tIns="60957" rIns="60957" bIns="60957" numCol="1" spcCol="38100" rtlCol="0" anchor="ctr">
            <a:spAutoFit/>
          </a:bodyPr>
          <a:lstStyle/>
          <a:p>
            <a:pPr marL="0" marR="0" indent="0" algn="l" defTabSz="12191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1026" name="Picture 2" descr="F:\0321\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7863" y="171669"/>
            <a:ext cx="2496277" cy="66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74308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237568" y="6359419"/>
            <a:ext cx="344832" cy="358988"/>
          </a:xfrm>
          <a:prstGeom prst="rect">
            <a:avLst/>
          </a:prstGeom>
        </p:spPr>
        <p:txBody>
          <a:bodyPr lIns="45719" tIns="45719" rIns="45719" bIns="45719"/>
          <a:lstStyle/>
          <a:p>
            <a:fld id="{A6FABD5D-5EF7-804B-95D1-6B744EB45BB7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pic>
        <p:nvPicPr>
          <p:cNvPr id="4" name="32133.jpg" descr="3213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等腰三角形 4"/>
          <p:cNvSpPr/>
          <p:nvPr/>
        </p:nvSpPr>
        <p:spPr>
          <a:xfrm rot="10800000">
            <a:off x="3037673" y="302899"/>
            <a:ext cx="6144683" cy="978205"/>
          </a:xfrm>
          <a:prstGeom prst="triangle">
            <a:avLst/>
          </a:prstGeom>
          <a:solidFill>
            <a:schemeClr val="bg1">
              <a:lumMod val="7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7" tIns="60957" rIns="60957" bIns="60957" numCol="1" spcCol="38100" rtlCol="0" anchor="ctr">
            <a:spAutoFit/>
          </a:bodyPr>
          <a:lstStyle/>
          <a:p>
            <a:pPr marL="0" marR="0" indent="0" algn="l" defTabSz="121914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6" name="Picture 2" descr="F:\0321\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7863" y="171669"/>
            <a:ext cx="2496277" cy="66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24372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0000"/>
          </a:xfrm>
          <a:prstGeom prst="rect">
            <a:avLst/>
          </a:prstGeom>
        </p:spPr>
        <p:txBody>
          <a:bodyPr lIns="68580" tIns="34290" rIns="68580" bIns="34290"/>
          <a:lstStyle>
            <a:lvl1pPr algn="l">
              <a:defRPr sz="4400" baseline="0">
                <a:latin typeface="Times New Roman" pitchFamily="18" charset="0"/>
                <a:ea typeface="微软雅黑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16765"/>
            <a:ext cx="10515600" cy="4351339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800" baseline="0">
                <a:latin typeface="Times New Roman" pitchFamily="18" charset="0"/>
                <a:ea typeface="微软雅黑" pitchFamily="34" charset="-122"/>
              </a:defRPr>
            </a:lvl1pPr>
            <a:lvl2pPr>
              <a:defRPr sz="2800" baseline="0">
                <a:latin typeface="Times New Roman" pitchFamily="18" charset="0"/>
                <a:ea typeface="微软雅黑" pitchFamily="34" charset="-122"/>
              </a:defRPr>
            </a:lvl2pPr>
            <a:lvl3pPr>
              <a:defRPr sz="2800" baseline="0">
                <a:latin typeface="Times New Roman" pitchFamily="18" charset="0"/>
                <a:ea typeface="微软雅黑" pitchFamily="34" charset="-122"/>
              </a:defRPr>
            </a:lvl3pPr>
            <a:lvl4pPr>
              <a:defRPr sz="2800" baseline="0">
                <a:latin typeface="Times New Roman" pitchFamily="18" charset="0"/>
                <a:ea typeface="微软雅黑" pitchFamily="34" charset="-122"/>
              </a:defRPr>
            </a:lvl4pPr>
            <a:lvl5pPr>
              <a:defRPr sz="2800" baseline="0">
                <a:latin typeface="Times New Roman" pitchFamily="18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/>
              <a:t>编辑母版文本样式
第二级
第三级
第四级
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EF97D106-3505-2444-821B-6A4A17BBB4F6}" type="datetimeFigureOut">
              <a:rPr kumimoji="1" lang="zh-CN" altLang="en-US" smtClean="0"/>
              <a:t>2019/10/19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fld id="{A6FABD5D-5EF7-804B-95D1-6B744EB45BB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80777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3213.jpg" descr="321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等腰三角形 2"/>
          <p:cNvSpPr/>
          <p:nvPr/>
        </p:nvSpPr>
        <p:spPr>
          <a:xfrm rot="10800000">
            <a:off x="3037672" y="302899"/>
            <a:ext cx="6144683" cy="978205"/>
          </a:xfrm>
          <a:prstGeom prst="triangle">
            <a:avLst/>
          </a:prstGeom>
          <a:solidFill>
            <a:schemeClr val="bg1">
              <a:lumMod val="7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7" tIns="60957" rIns="60957" bIns="60957" numCol="1" spcCol="38100" rtlCol="0" anchor="ctr">
            <a:spAutoFit/>
          </a:bodyPr>
          <a:lstStyle/>
          <a:p>
            <a:pPr marL="0" marR="0" indent="0" algn="l" defTabSz="121917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1026" name="Picture 2" descr="F:\0321\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7862" y="171669"/>
            <a:ext cx="2496277" cy="66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015466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237568" y="6359419"/>
            <a:ext cx="344832" cy="358988"/>
          </a:xfrm>
          <a:prstGeom prst="rect">
            <a:avLst/>
          </a:prstGeom>
        </p:spPr>
        <p:txBody>
          <a:bodyPr lIns="45719" tIns="45719" rIns="45719" bIns="45719"/>
          <a:lstStyle/>
          <a:p>
            <a:fld id="{86CB4B4D-7CA3-9044-876B-883B54F8677D}" type="slidenum">
              <a:rPr lang="en-US" altLang="zh-CN" smtClean="0"/>
              <a:t>‹#›</a:t>
            </a:fld>
            <a:endParaRPr lang="zh-CN" altLang="en-US"/>
          </a:p>
        </p:txBody>
      </p:sp>
      <p:pic>
        <p:nvPicPr>
          <p:cNvPr id="4" name="32133.jpg" descr="3213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等腰三角形 4"/>
          <p:cNvSpPr/>
          <p:nvPr/>
        </p:nvSpPr>
        <p:spPr>
          <a:xfrm rot="10800000">
            <a:off x="3037672" y="302899"/>
            <a:ext cx="6144683" cy="978205"/>
          </a:xfrm>
          <a:prstGeom prst="triangle">
            <a:avLst/>
          </a:prstGeom>
          <a:solidFill>
            <a:schemeClr val="bg1">
              <a:lumMod val="7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0957" tIns="60957" rIns="60957" bIns="60957" numCol="1" spcCol="38100" rtlCol="0" anchor="ctr">
            <a:spAutoFit/>
          </a:bodyPr>
          <a:lstStyle/>
          <a:p>
            <a:pPr marL="0" marR="0" indent="0" algn="l" defTabSz="121917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6" name="Picture 2" descr="F:\0321\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7862" y="171669"/>
            <a:ext cx="2496277" cy="66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85937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2"/>
            <a:ext cx="12192000" cy="6959612"/>
            <a:chOff x="0" y="0"/>
            <a:chExt cx="9144000" cy="5219709"/>
          </a:xfrm>
        </p:grpSpPr>
        <p:grpSp>
          <p:nvGrpSpPr>
            <p:cNvPr id="3" name="组合 2"/>
            <p:cNvGrpSpPr/>
            <p:nvPr/>
          </p:nvGrpSpPr>
          <p:grpSpPr>
            <a:xfrm>
              <a:off x="0" y="0"/>
              <a:ext cx="9144000" cy="5143500"/>
              <a:chOff x="0" y="0"/>
              <a:chExt cx="9144000" cy="5143500"/>
            </a:xfrm>
          </p:grpSpPr>
          <p:pic>
            <p:nvPicPr>
              <p:cNvPr id="5" name="模板0629-02.jpg" descr="模板0629-02.jpg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9144000" cy="5143500"/>
              </a:xfrm>
              <a:prstGeom prst="rect">
                <a:avLst/>
              </a:prstGeom>
              <a:ln w="12700">
                <a:miter lim="400000"/>
              </a:ln>
            </p:spPr>
          </p:pic>
          <p:sp>
            <p:nvSpPr>
              <p:cNvPr id="2" name="矩形 1"/>
              <p:cNvSpPr/>
              <p:nvPr/>
            </p:nvSpPr>
            <p:spPr>
              <a:xfrm>
                <a:off x="7236296" y="4795215"/>
                <a:ext cx="936104" cy="346246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121914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2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7596335" y="4873463"/>
              <a:ext cx="552877" cy="346246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121914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</p:grpSp>
      <p:pic>
        <p:nvPicPr>
          <p:cNvPr id="2050" name="Picture 2" descr="F:\0321\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6136" y="6592784"/>
            <a:ext cx="960000" cy="25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id="{DBE5F3FC-9C30-6948-8225-240FF10154FA}"/>
              </a:ext>
            </a:extLst>
          </p:cNvPr>
          <p:cNvGrpSpPr/>
          <p:nvPr/>
        </p:nvGrpSpPr>
        <p:grpSpPr>
          <a:xfrm>
            <a:off x="0" y="1"/>
            <a:ext cx="12192000" cy="6959612"/>
            <a:chOff x="0" y="0"/>
            <a:chExt cx="9144000" cy="5219709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723E0A04-8B14-6744-A452-2D39BD99B9D1}"/>
                </a:ext>
              </a:extLst>
            </p:cNvPr>
            <p:cNvGrpSpPr/>
            <p:nvPr/>
          </p:nvGrpSpPr>
          <p:grpSpPr>
            <a:xfrm>
              <a:off x="0" y="0"/>
              <a:ext cx="9144000" cy="5143500"/>
              <a:chOff x="0" y="0"/>
              <a:chExt cx="9144000" cy="5143500"/>
            </a:xfrm>
          </p:grpSpPr>
          <p:pic>
            <p:nvPicPr>
              <p:cNvPr id="11" name="模板0629-02.jpg" descr="模板0629-02.jpg">
                <a:extLst>
                  <a:ext uri="{FF2B5EF4-FFF2-40B4-BE49-F238E27FC236}">
                    <a16:creationId xmlns:a16="http://schemas.microsoft.com/office/drawing/2014/main" id="{E607D7C5-6F58-0244-9D37-1200071F65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9144000" cy="5143500"/>
              </a:xfrm>
              <a:prstGeom prst="rect">
                <a:avLst/>
              </a:prstGeom>
              <a:ln w="12700">
                <a:miter lim="400000"/>
              </a:ln>
            </p:spPr>
          </p:pic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93BFCE77-B059-A943-A71A-9083DFA14D3F}"/>
                  </a:ext>
                </a:extLst>
              </p:cNvPr>
              <p:cNvSpPr/>
              <p:nvPr/>
            </p:nvSpPr>
            <p:spPr>
              <a:xfrm>
                <a:off x="7236296" y="4795215"/>
                <a:ext cx="936104" cy="346246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round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ctr">
                <a:spAutoFit/>
              </a:bodyPr>
              <a:lstStyle/>
              <a:p>
                <a:pPr marL="0" marR="0" indent="0" algn="l" defTabSz="121917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2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endParaRPr>
              </a:p>
            </p:txBody>
          </p:sp>
        </p:grp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CB82FCC9-24C5-2041-9024-CEA054CDCCF9}"/>
                </a:ext>
              </a:extLst>
            </p:cNvPr>
            <p:cNvSpPr/>
            <p:nvPr/>
          </p:nvSpPr>
          <p:spPr>
            <a:xfrm>
              <a:off x="7596335" y="4873463"/>
              <a:ext cx="552877" cy="346246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121917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</p:grpSp>
      <p:pic>
        <p:nvPicPr>
          <p:cNvPr id="13" name="Picture 2" descr="F:\0321\2.png">
            <a:extLst>
              <a:ext uri="{FF2B5EF4-FFF2-40B4-BE49-F238E27FC236}">
                <a16:creationId xmlns:a16="http://schemas.microsoft.com/office/drawing/2014/main" id="{9D531CAF-9939-C349-865F-1B58667543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6136" y="6592783"/>
            <a:ext cx="960000" cy="25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83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</p:sldLayoutIdLst>
  <p:transition spd="med"/>
  <p:txStyles>
    <p:titleStyle>
      <a:lvl1pPr marL="0" marR="0" indent="0" algn="ct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ct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ct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ct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ct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457178" marR="0" indent="-457178" algn="l" defTabSz="1219140" rtl="0" eaLnBrk="1" latinLnBrk="0" hangingPunct="1">
        <a:lnSpc>
          <a:spcPct val="100000"/>
        </a:lnSpc>
        <a:spcBef>
          <a:spcPts val="933"/>
        </a:spcBef>
        <a:spcAft>
          <a:spcPts val="0"/>
        </a:spcAft>
        <a:buClrTx/>
        <a:buSzPct val="100000"/>
        <a:buFont typeface="Arial"/>
        <a:buChar char="•"/>
        <a:tabLst/>
        <a:defRPr sz="42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1044977" marR="0" indent="-435406" algn="l" defTabSz="1219140" rtl="0" eaLnBrk="1" latinLnBrk="0" hangingPunct="1">
        <a:lnSpc>
          <a:spcPct val="100000"/>
        </a:lnSpc>
        <a:spcBef>
          <a:spcPts val="933"/>
        </a:spcBef>
        <a:spcAft>
          <a:spcPts val="0"/>
        </a:spcAft>
        <a:buClrTx/>
        <a:buSzPct val="100000"/>
        <a:buFont typeface="Arial"/>
        <a:buChar char="–"/>
        <a:tabLst/>
        <a:defRPr sz="42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625518" marR="0" indent="-406381" algn="l" defTabSz="1219140" rtl="0" eaLnBrk="1" latinLnBrk="0" hangingPunct="1">
        <a:lnSpc>
          <a:spcPct val="100000"/>
        </a:lnSpc>
        <a:spcBef>
          <a:spcPts val="933"/>
        </a:spcBef>
        <a:spcAft>
          <a:spcPts val="0"/>
        </a:spcAft>
        <a:buClrTx/>
        <a:buSzPct val="100000"/>
        <a:buFont typeface="Arial"/>
        <a:buChar char="•"/>
        <a:tabLst/>
        <a:defRPr sz="42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2316365" marR="0" indent="-487656" algn="l" defTabSz="1219140" rtl="0" eaLnBrk="1" latinLnBrk="0" hangingPunct="1">
        <a:lnSpc>
          <a:spcPct val="100000"/>
        </a:lnSpc>
        <a:spcBef>
          <a:spcPts val="933"/>
        </a:spcBef>
        <a:spcAft>
          <a:spcPts val="0"/>
        </a:spcAft>
        <a:buClrTx/>
        <a:buSzPct val="100000"/>
        <a:buFont typeface="Arial"/>
        <a:buChar char="–"/>
        <a:tabLst/>
        <a:defRPr sz="42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925934" marR="0" indent="-487656" algn="l" defTabSz="1219140" rtl="0" eaLnBrk="1" latinLnBrk="0" hangingPunct="1">
        <a:lnSpc>
          <a:spcPct val="100000"/>
        </a:lnSpc>
        <a:spcBef>
          <a:spcPts val="933"/>
        </a:spcBef>
        <a:spcAft>
          <a:spcPts val="0"/>
        </a:spcAft>
        <a:buClrTx/>
        <a:buSzPct val="100000"/>
        <a:buFont typeface="Arial"/>
        <a:buChar char="»"/>
        <a:tabLst/>
        <a:defRPr sz="42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3535504" marR="0" indent="-487656" algn="l" defTabSz="1219140" rtl="0" eaLnBrk="1" latinLnBrk="0" hangingPunct="1">
        <a:lnSpc>
          <a:spcPct val="100000"/>
        </a:lnSpc>
        <a:spcBef>
          <a:spcPts val="933"/>
        </a:spcBef>
        <a:spcAft>
          <a:spcPts val="0"/>
        </a:spcAft>
        <a:buClrTx/>
        <a:buSzPct val="100000"/>
        <a:buFont typeface="Arial"/>
        <a:buChar char="•"/>
        <a:tabLst/>
        <a:defRPr sz="42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4145072" marR="0" indent="-487656" algn="l" defTabSz="1219140" rtl="0" eaLnBrk="1" latinLnBrk="0" hangingPunct="1">
        <a:lnSpc>
          <a:spcPct val="100000"/>
        </a:lnSpc>
        <a:spcBef>
          <a:spcPts val="933"/>
        </a:spcBef>
        <a:spcAft>
          <a:spcPts val="0"/>
        </a:spcAft>
        <a:buClrTx/>
        <a:buSzPct val="100000"/>
        <a:buFont typeface="Arial"/>
        <a:buChar char="•"/>
        <a:tabLst/>
        <a:defRPr sz="42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4754641" marR="0" indent="-487654" algn="l" defTabSz="1219140" rtl="0" eaLnBrk="1" latinLnBrk="0" hangingPunct="1">
        <a:lnSpc>
          <a:spcPct val="100000"/>
        </a:lnSpc>
        <a:spcBef>
          <a:spcPts val="933"/>
        </a:spcBef>
        <a:spcAft>
          <a:spcPts val="0"/>
        </a:spcAft>
        <a:buClrTx/>
        <a:buSzPct val="100000"/>
        <a:buFont typeface="Arial"/>
        <a:buChar char="•"/>
        <a:tabLst/>
        <a:defRPr sz="42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5364211" marR="0" indent="-487654" algn="l" defTabSz="1219140" rtl="0" eaLnBrk="1" latinLnBrk="0" hangingPunct="1">
        <a:lnSpc>
          <a:spcPct val="100000"/>
        </a:lnSpc>
        <a:spcBef>
          <a:spcPts val="933"/>
        </a:spcBef>
        <a:spcAft>
          <a:spcPts val="0"/>
        </a:spcAft>
        <a:buClrTx/>
        <a:buSzPct val="100000"/>
        <a:buFont typeface="Arial"/>
        <a:buChar char="•"/>
        <a:tabLst/>
        <a:defRPr sz="42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121914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282804" y="2762627"/>
            <a:ext cx="11651529" cy="1677398"/>
          </a:xfrm>
          <a:prstGeom prst="rect">
            <a:avLst/>
          </a:prstGeom>
        </p:spPr>
        <p:txBody>
          <a:bodyPr lIns="91440" tIns="45720" rIns="91440" bIns="4572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等线 Light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等线 Light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等线 Light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等线 Light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等线 Light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等线 Light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等线 Light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等线 Light" pitchFamily="2" charset="-122"/>
              </a:defRPr>
            </a:lvl9pPr>
          </a:lstStyle>
          <a:p>
            <a:pPr algn="ctr" eaLnBrk="1" hangingPunct="1"/>
            <a:r>
              <a:rPr kumimoji="1" lang="zh-CN" altLang="en-US" sz="6000" dirty="0">
                <a:solidFill>
                  <a:schemeClr val="bg1"/>
                </a:solidFill>
              </a:rPr>
              <a:t>平安金融壹账通</a:t>
            </a:r>
            <a:r>
              <a:rPr kumimoji="1" lang="en-US" altLang="zh-CN" sz="6000" dirty="0" err="1">
                <a:solidFill>
                  <a:schemeClr val="bg1"/>
                </a:solidFill>
              </a:rPr>
              <a:t>gammalab</a:t>
            </a:r>
            <a:r>
              <a:rPr kumimoji="1" lang="zh-CN" altLang="en-US" sz="6000" dirty="0">
                <a:solidFill>
                  <a:schemeClr val="bg1"/>
                </a:solidFill>
              </a:rPr>
              <a:t>团队</a:t>
            </a:r>
            <a:endParaRPr kumimoji="1" lang="en-US" altLang="zh-CN" sz="6000" dirty="0">
              <a:solidFill>
                <a:schemeClr val="bg1"/>
              </a:solidFill>
            </a:endParaRPr>
          </a:p>
          <a:p>
            <a:pPr algn="ctr" eaLnBrk="1" hangingPunct="1"/>
            <a:r>
              <a:rPr kumimoji="1" lang="en-US" altLang="zh-CN" sz="6000" dirty="0">
                <a:solidFill>
                  <a:schemeClr val="bg1"/>
                </a:solidFill>
              </a:rPr>
              <a:t>CMRC2019</a:t>
            </a:r>
            <a:r>
              <a:rPr kumimoji="1" lang="zh-CN" altLang="en-US" sz="6000" dirty="0">
                <a:solidFill>
                  <a:schemeClr val="bg1"/>
                </a:solidFill>
              </a:rPr>
              <a:t>竞赛报告</a:t>
            </a:r>
            <a:endParaRPr kumimoji="1" lang="zh-CN" altLang="en-US" sz="58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1598458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67EEE5-FB0B-F645-AB98-B53C6A88B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/>
              <a:t>SiBert</a:t>
            </a:r>
            <a:r>
              <a:rPr kumimoji="1" lang="en-US" altLang="zh-CN" dirty="0"/>
              <a:t>(</a:t>
            </a:r>
            <a:r>
              <a:rPr kumimoji="1" lang="en-US" altLang="zh-CN" dirty="0" err="1"/>
              <a:t>Bert+SI</a:t>
            </a:r>
            <a:r>
              <a:rPr kumimoji="1" lang="en-US" altLang="zh-CN" dirty="0"/>
              <a:t>)</a:t>
            </a:r>
            <a:r>
              <a:rPr kumimoji="1" lang="zh-CN" altLang="en-US" dirty="0"/>
              <a:t>结果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DE4A2A74-2177-8949-85D9-2B5FD383F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9722277"/>
              </p:ext>
            </p:extLst>
          </p:nvPr>
        </p:nvGraphicFramePr>
        <p:xfrm>
          <a:off x="1254642" y="2819642"/>
          <a:ext cx="9682716" cy="2668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7906">
                  <a:extLst>
                    <a:ext uri="{9D8B030D-6E8A-4147-A177-3AD203B41FA5}">
                      <a16:colId xmlns:a16="http://schemas.microsoft.com/office/drawing/2014/main" val="546244576"/>
                    </a:ext>
                  </a:extLst>
                </a:gridCol>
                <a:gridCol w="2103452">
                  <a:extLst>
                    <a:ext uri="{9D8B030D-6E8A-4147-A177-3AD203B41FA5}">
                      <a16:colId xmlns:a16="http://schemas.microsoft.com/office/drawing/2014/main" val="3767910872"/>
                    </a:ext>
                  </a:extLst>
                </a:gridCol>
                <a:gridCol w="2420679">
                  <a:extLst>
                    <a:ext uri="{9D8B030D-6E8A-4147-A177-3AD203B41FA5}">
                      <a16:colId xmlns:a16="http://schemas.microsoft.com/office/drawing/2014/main" val="3460187829"/>
                    </a:ext>
                  </a:extLst>
                </a:gridCol>
                <a:gridCol w="2420679">
                  <a:extLst>
                    <a:ext uri="{9D8B030D-6E8A-4147-A177-3AD203B41FA5}">
                      <a16:colId xmlns:a16="http://schemas.microsoft.com/office/drawing/2014/main" val="769804875"/>
                    </a:ext>
                  </a:extLst>
                </a:gridCol>
              </a:tblGrid>
              <a:tr h="51783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/>
                        <a:t>方法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trial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quality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3219675"/>
                  </a:ext>
                </a:extLst>
              </a:tr>
              <a:tr h="51783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官方</a:t>
                      </a:r>
                      <a:r>
                        <a:rPr lang="e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bert_baseline</a:t>
                      </a:r>
                      <a:endParaRPr lang="e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71.94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70.59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70.01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24556404"/>
                  </a:ext>
                </a:extLst>
              </a:tr>
              <a:tr h="59697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多源数据重训练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  <a:p>
                      <a:pPr algn="ctr" fontAlgn="ctr"/>
                      <a:r>
                        <a:rPr lang="e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bert-nsp</a:t>
                      </a:r>
                      <a:endParaRPr lang="e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76.529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71.92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/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11151823"/>
                  </a:ext>
                </a:extLst>
              </a:tr>
              <a:tr h="517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Bert</a:t>
                      </a:r>
                      <a:r>
                        <a:rPr lang="en-US" altLang="zh-C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+SI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(</a:t>
                      </a:r>
                      <a:r>
                        <a:rPr lang="en-US" altLang="zh-C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SiBert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)</a:t>
                      </a:r>
                      <a:endParaRPr lang="e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80.518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74.91(+2.99)</a:t>
                      </a:r>
                      <a:endParaRPr lang="zh-CN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78.49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578601"/>
                  </a:ext>
                </a:extLst>
              </a:tr>
              <a:tr h="51783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+mn-ea"/>
                        </a:rPr>
                        <a:t>SiBert</a:t>
                      </a:r>
                      <a:r>
                        <a:rPr lang="e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+</a:t>
                      </a:r>
                      <a:r>
                        <a:rPr lang="e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wwm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[1]</a:t>
                      </a:r>
                      <a:endParaRPr lang="e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82.845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79.89(+4.98)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/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28836520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887D3F23-EB96-7A4B-BBE4-9DCED47822E5}"/>
              </a:ext>
            </a:extLst>
          </p:cNvPr>
          <p:cNvSpPr txBox="1"/>
          <p:nvPr/>
        </p:nvSpPr>
        <p:spPr>
          <a:xfrm>
            <a:off x="480132" y="5920934"/>
            <a:ext cx="11815186" cy="5847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hangingPunct="0"/>
            <a:r>
              <a:rPr lang="en-US" altLang="zh-CN" sz="1600" dirty="0"/>
              <a:t>[1]</a:t>
            </a:r>
            <a:r>
              <a:rPr lang="en" altLang="zh-CN" sz="1600" dirty="0"/>
              <a:t> Cui, </a:t>
            </a:r>
            <a:r>
              <a:rPr lang="en" altLang="zh-CN" sz="1600" dirty="0" err="1"/>
              <a:t>Yiming</a:t>
            </a:r>
            <a:r>
              <a:rPr lang="en" altLang="zh-CN" sz="1600" dirty="0"/>
              <a:t>, et al. "Pre-Training with Whole Word Masking for Chinese BERT." </a:t>
            </a:r>
            <a:r>
              <a:rPr lang="en" altLang="zh-CN" sz="1600" dirty="0" err="1"/>
              <a:t>arXiv</a:t>
            </a:r>
            <a:r>
              <a:rPr lang="en" altLang="zh-CN" sz="1600" dirty="0"/>
              <a:t> preprint arXiv:1906.08101 (2019)</a:t>
            </a:r>
          </a:p>
          <a:p>
            <a:pPr hangingPunct="0"/>
            <a:r>
              <a:rPr lang="en-US" altLang="zh-CN" sz="1600" dirty="0"/>
              <a:t>[2]</a:t>
            </a:r>
            <a:r>
              <a:rPr lang="zh-CN" altLang="en-US" sz="1600" dirty="0"/>
              <a:t> </a:t>
            </a:r>
            <a:r>
              <a:rPr lang="en" altLang="zh-CN" sz="1600" dirty="0"/>
              <a:t>Joshi, </a:t>
            </a:r>
            <a:r>
              <a:rPr lang="en" altLang="zh-CN" sz="1600" dirty="0" err="1"/>
              <a:t>Mandar</a:t>
            </a:r>
            <a:r>
              <a:rPr lang="en" altLang="zh-CN" sz="1600" dirty="0"/>
              <a:t>, et al. "</a:t>
            </a:r>
            <a:r>
              <a:rPr lang="en" altLang="zh-CN" sz="1600" dirty="0" err="1"/>
              <a:t>Spanbert</a:t>
            </a:r>
            <a:r>
              <a:rPr lang="en" altLang="zh-CN" sz="1600" dirty="0"/>
              <a:t>: Improving pre-training by representing and predicting spans." </a:t>
            </a:r>
            <a:r>
              <a:rPr lang="en" altLang="zh-CN" sz="1600" dirty="0" err="1"/>
              <a:t>arXiv</a:t>
            </a:r>
            <a:r>
              <a:rPr lang="en" altLang="zh-CN" sz="1600" dirty="0"/>
              <a:t> preprint arXiv:1907.10529 (2019).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D7E4F2B-5A1E-B948-861E-F63B1FC9862C}"/>
              </a:ext>
            </a:extLst>
          </p:cNvPr>
          <p:cNvSpPr txBox="1"/>
          <p:nvPr/>
        </p:nvSpPr>
        <p:spPr>
          <a:xfrm>
            <a:off x="599915" y="1186325"/>
            <a:ext cx="10753886" cy="1200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zh-CN" altLang="en-US" sz="2400" dirty="0">
                <a:sym typeface="Helvetica"/>
              </a:rPr>
              <a:t>我们在</a:t>
            </a:r>
            <a:r>
              <a:rPr lang="en-US" altLang="zh-CN" sz="2400" dirty="0" err="1">
                <a:sym typeface="Helvetica"/>
              </a:rPr>
              <a:t>SiBert</a:t>
            </a:r>
            <a:r>
              <a:rPr lang="zh-CN" altLang="en-US" sz="2400" dirty="0">
                <a:sym typeface="Helvetica"/>
              </a:rPr>
              <a:t>的基础上基于全词</a:t>
            </a:r>
            <a:r>
              <a:rPr lang="en-US" altLang="zh-CN" sz="2400" dirty="0">
                <a:sym typeface="Helvetica"/>
              </a:rPr>
              <a:t>MASK[1]</a:t>
            </a:r>
            <a:r>
              <a:rPr lang="zh-CN" altLang="en-US" sz="2400" dirty="0">
                <a:sym typeface="Helvetica"/>
              </a:rPr>
              <a:t>继续</a:t>
            </a:r>
            <a:r>
              <a:rPr lang="en-US" altLang="zh-CN" sz="2400" dirty="0">
                <a:sym typeface="Helvetica"/>
              </a:rPr>
              <a:t>finetune</a:t>
            </a:r>
            <a:r>
              <a:rPr lang="zh-CN" altLang="en-US" sz="2400" dirty="0">
                <a:sym typeface="Helvetica"/>
              </a:rPr>
              <a:t>了</a:t>
            </a:r>
            <a:r>
              <a:rPr lang="en-US" altLang="zh-CN" sz="2400" dirty="0">
                <a:sym typeface="Helvetica"/>
              </a:rPr>
              <a:t>400k</a:t>
            </a:r>
            <a:r>
              <a:rPr lang="zh-CN" altLang="en-US" sz="2400" dirty="0">
                <a:sym typeface="Helvetica"/>
              </a:rPr>
              <a:t>步。</a:t>
            </a:r>
            <a:endParaRPr lang="en-US" altLang="zh-CN" sz="2400" dirty="0">
              <a:sym typeface="Helvetica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r>
              <a:rPr lang="zh-CN" altLang="en-US" sz="2400" dirty="0">
                <a:sym typeface="Helvetica"/>
              </a:rPr>
              <a:t>全词</a:t>
            </a:r>
            <a:r>
              <a:rPr lang="en-US" altLang="zh-CN" sz="2400" dirty="0">
                <a:sym typeface="Helvetica"/>
              </a:rPr>
              <a:t>mask</a:t>
            </a:r>
            <a:r>
              <a:rPr lang="zh-CN" altLang="en-US" sz="2400" dirty="0">
                <a:sym typeface="Helvetica"/>
              </a:rPr>
              <a:t>与英文中的</a:t>
            </a:r>
            <a:r>
              <a:rPr lang="en-US" altLang="zh-CN" sz="2400" dirty="0" err="1">
                <a:sym typeface="Helvetica"/>
              </a:rPr>
              <a:t>ngram</a:t>
            </a:r>
            <a:r>
              <a:rPr lang="en-US" altLang="zh-CN" sz="2400" dirty="0">
                <a:sym typeface="Helvetica"/>
              </a:rPr>
              <a:t>-mask</a:t>
            </a:r>
            <a:r>
              <a:rPr lang="zh-CN" altLang="en-US" sz="2400" dirty="0">
                <a:sym typeface="Helvetica"/>
              </a:rPr>
              <a:t>相对应，在</a:t>
            </a:r>
            <a:r>
              <a:rPr lang="en-US" altLang="zh-CN" sz="2400" dirty="0" err="1">
                <a:sym typeface="Helvetica"/>
              </a:rPr>
              <a:t>spanBert</a:t>
            </a:r>
            <a:r>
              <a:rPr lang="zh-CN" altLang="en-US" sz="2400" dirty="0">
                <a:sym typeface="Helvetica"/>
              </a:rPr>
              <a:t>的研究</a:t>
            </a:r>
            <a:r>
              <a:rPr lang="en-US" altLang="zh-CN" sz="2400" dirty="0">
                <a:sym typeface="Helvetica"/>
              </a:rPr>
              <a:t>[2]</a:t>
            </a:r>
            <a:r>
              <a:rPr lang="zh-CN" altLang="en-US" sz="2400" dirty="0">
                <a:sym typeface="Helvetica"/>
              </a:rPr>
              <a:t>中表示该方法对阅读理解性能的提升非常显著。</a:t>
            </a:r>
            <a:endParaRPr lang="en-US" altLang="zh-CN" sz="2400" dirty="0"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055969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189ABB-B805-1242-9779-1394D08B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简单数据增强</a:t>
            </a:r>
            <a:br>
              <a:rPr kumimoji="1" lang="en-US" altLang="zh-CN" dirty="0"/>
            </a:b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6C16CB0-D903-D14B-82AA-F435F180A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6765"/>
            <a:ext cx="10515600" cy="4351339"/>
          </a:xfrm>
        </p:spPr>
        <p:txBody>
          <a:bodyPr/>
          <a:lstStyle/>
          <a:p>
            <a:r>
              <a:rPr kumimoji="1" lang="zh-CN" altLang="en-US" sz="2400" dirty="0"/>
              <a:t>针对答案不属于文中任何一个</a:t>
            </a:r>
            <a:r>
              <a:rPr kumimoji="1" lang="en-US" altLang="zh-CN" sz="2400" dirty="0"/>
              <a:t>choice</a:t>
            </a:r>
            <a:r>
              <a:rPr kumimoji="1" lang="zh-CN" altLang="en-US" sz="2400" dirty="0"/>
              <a:t>的情况</a:t>
            </a:r>
            <a:r>
              <a:rPr kumimoji="1" lang="en-US" altLang="zh-CN" sz="2400" dirty="0"/>
              <a:t>(unknown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choice)</a:t>
            </a:r>
            <a:r>
              <a:rPr kumimoji="1" lang="zh-CN" altLang="en-US" sz="2400" dirty="0"/>
              <a:t>，我们做了简单的</a:t>
            </a:r>
            <a:r>
              <a:rPr kumimoji="1" lang="en-US" altLang="zh-CN" sz="2400" dirty="0"/>
              <a:t>DA</a:t>
            </a:r>
            <a:r>
              <a:rPr kumimoji="1" lang="zh-CN" altLang="en-US" sz="2400" dirty="0"/>
              <a:t>。</a:t>
            </a:r>
            <a:endParaRPr kumimoji="1" lang="en-US" altLang="zh-CN" sz="2400" dirty="0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6E0C04BF-B470-DD40-BBB4-2E4D65D049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0115734"/>
              </p:ext>
            </p:extLst>
          </p:nvPr>
        </p:nvGraphicFramePr>
        <p:xfrm>
          <a:off x="2464981" y="2808295"/>
          <a:ext cx="7262037" cy="1930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7906">
                  <a:extLst>
                    <a:ext uri="{9D8B030D-6E8A-4147-A177-3AD203B41FA5}">
                      <a16:colId xmlns:a16="http://schemas.microsoft.com/office/drawing/2014/main" val="546244576"/>
                    </a:ext>
                  </a:extLst>
                </a:gridCol>
                <a:gridCol w="2103452">
                  <a:extLst>
                    <a:ext uri="{9D8B030D-6E8A-4147-A177-3AD203B41FA5}">
                      <a16:colId xmlns:a16="http://schemas.microsoft.com/office/drawing/2014/main" val="3767910872"/>
                    </a:ext>
                  </a:extLst>
                </a:gridCol>
                <a:gridCol w="2420679">
                  <a:extLst>
                    <a:ext uri="{9D8B030D-6E8A-4147-A177-3AD203B41FA5}">
                      <a16:colId xmlns:a16="http://schemas.microsoft.com/office/drawing/2014/main" val="3460187829"/>
                    </a:ext>
                  </a:extLst>
                </a:gridCol>
              </a:tblGrid>
              <a:tr h="64354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/>
                        <a:t>方法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trial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3219675"/>
                  </a:ext>
                </a:extLst>
              </a:tr>
              <a:tr h="6435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+mn-ea"/>
                        </a:rPr>
                        <a:t>SiBert</a:t>
                      </a:r>
                      <a:r>
                        <a:rPr lang="e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+</a:t>
                      </a:r>
                      <a:r>
                        <a:rPr lang="e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wwm</a:t>
                      </a:r>
                      <a:endParaRPr lang="e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82.845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79.89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578601"/>
                  </a:ext>
                </a:extLst>
              </a:tr>
              <a:tr h="6435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SiBert+wwm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+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简单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DA</a:t>
                      </a:r>
                      <a:endParaRPr lang="e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84.042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80.05(+0.16)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9500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3058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189ABB-B805-1242-9779-1394D08B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错误分析</a:t>
            </a:r>
            <a:r>
              <a:rPr kumimoji="1" lang="en-US" altLang="zh-CN" dirty="0"/>
              <a:t>2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6C16CB0-D903-D14B-82AA-F435F180A5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5586" y="1316765"/>
                <a:ext cx="5551990" cy="3022711"/>
              </a:xfrm>
            </p:spPr>
            <p:txBody>
              <a:bodyPr/>
              <a:lstStyle/>
              <a:p>
                <a:r>
                  <a:rPr kumimoji="1" lang="zh-CN" altLang="en-US" sz="2400" dirty="0"/>
                  <a:t>官方提供的结果预测方法中，各个</a:t>
                </a:r>
                <a:r>
                  <a:rPr kumimoji="1" lang="en-US" altLang="zh-CN" sz="2400" dirty="0"/>
                  <a:t>choice</a:t>
                </a:r>
                <a:r>
                  <a:rPr kumimoji="1" lang="zh-CN" altLang="en-US" sz="2400" dirty="0"/>
                  <a:t>之间基本独立，在推断过程中无法相互提供有效的信息。</a:t>
                </a:r>
                <a:endParaRPr kumimoji="1" lang="en-US" altLang="zh-CN" sz="2400" dirty="0"/>
              </a:p>
              <a:p>
                <a:r>
                  <a:rPr kumimoji="1" lang="zh-CN" altLang="en-US" sz="2400" dirty="0"/>
                  <a:t>预测目标：</a:t>
                </a:r>
                <a14:m>
                  <m:oMath xmlns:m="http://schemas.openxmlformats.org/officeDocument/2006/math">
                    <m:r>
                      <a:rPr kumimoji="1" lang="en-US" altLang="zh-CN" sz="2400" b="0" i="1" dirty="0" smtClean="0">
                        <a:latin typeface="Cambria Math" panose="02040503050406030204" pitchFamily="18" charset="0"/>
                      </a:rPr>
                      <m:t>𝑚𝑎𝑥</m:t>
                    </m:r>
                    <m:r>
                      <a:rPr kumimoji="1"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nary>
                      <m:naryPr>
                        <m:chr m:val="∑"/>
                        <m:ctrlPr>
                          <a:rPr kumimoji="1"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kumimoji="1"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kumimoji="1"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kumimoji="1"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  <m:e>
                        <m:sSub>
                          <m:sSubPr>
                            <m:ctrlPr>
                              <a:rPr kumimoji="1"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kumimoji="1"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𝐵𝑖</m:t>
                            </m:r>
                          </m:sub>
                        </m:sSub>
                      </m:e>
                    </m:nary>
                    <m:r>
                      <a:rPr kumimoji="1"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zh-CN" altLang="en-US" sz="2400" dirty="0"/>
                  <a:t>，其中</a:t>
                </a:r>
                <a:endParaRPr kumimoji="1" lang="en-US" altLang="zh-CN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2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400" b="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1" lang="en-US" altLang="zh-CN" sz="2400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kumimoji="1" lang="en-US" altLang="zh-CN" sz="2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zh-CN" sz="24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kumimoji="1" lang="en-US" altLang="zh-CN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zh-CN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kumimoji="1" lang="en-US" altLang="zh-CN" sz="2400" b="0" i="1" smtClean="0">
                          <a:latin typeface="Cambria Math" panose="02040503050406030204" pitchFamily="18" charset="0"/>
                        </a:rPr>
                        <m:t>1=</m:t>
                      </m:r>
                      <m:sSub>
                        <m:sSubPr>
                          <m:ctrlPr>
                            <a:rPr kumimoji="1"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kumimoji="1" lang="en-US" altLang="zh-CN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1" lang="en-US" altLang="zh-CN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kumimoji="1" lang="en-US" altLang="zh-CN" sz="24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kumimoji="1" lang="en-US" altLang="zh-CN" sz="2400" b="0" i="1" smtClean="0">
                          <a:latin typeface="Cambria Math" panose="02040503050406030204" pitchFamily="18" charset="0"/>
                        </a:rPr>
                        <m:t>𝑐𝑜𝑛𝑐𝑎𝑡</m:t>
                      </m:r>
                      <m:r>
                        <a:rPr kumimoji="1" lang="en-US" altLang="zh-CN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kumimoji="1"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kumimoji="1" lang="en-US" altLang="zh-CN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1" lang="en-US" altLang="zh-CN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kumimoji="1" lang="en-US" altLang="zh-CN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1" lang="en-US" altLang="zh-CN" sz="2400" b="0" i="1" smtClean="0">
                          <a:latin typeface="Cambria Math" panose="02040503050406030204" pitchFamily="18" charset="0"/>
                        </a:rPr>
                        <m:t>𝑐𝑜𝑛𝑡</m:t>
                      </m:r>
                      <m:r>
                        <a:rPr kumimoji="1" lang="en-US" altLang="zh-CN" sz="2400" b="0" i="1" smtClean="0"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kumimoji="1" lang="en-US" altLang="zh-CN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400" i="1" dirty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1" lang="en-US" altLang="zh-CN" sz="2400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kumimoji="1" lang="en-US" altLang="zh-CN" sz="2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kumimoji="1" lang="en-US" altLang="zh-CN" sz="24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kumimoji="1" lang="en-US" altLang="zh-CN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1" lang="en-US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𝑐𝑜𝑛𝑐𝑎𝑡</m:t>
                      </m:r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kumimoji="1" lang="en-US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kumimoji="1" lang="en-US" altLang="zh-CN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1" lang="en-US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𝑐𝑜𝑛𝑡</m:t>
                      </m:r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kumimoji="1" lang="en-US" altLang="zh-CN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400" i="1" dirty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1" lang="en-US" altLang="zh-CN" sz="2400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kumimoji="1" lang="en-US" altLang="zh-CN" sz="24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kumimoji="1" lang="en-US" altLang="zh-CN" sz="24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kumimoji="1" lang="en-US" altLang="zh-CN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1" lang="en-US" altLang="zh-CN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𝑐𝑜𝑛𝑐𝑎𝑡</m:t>
                      </m:r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kumimoji="1" lang="en-US" altLang="zh-CN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kumimoji="1" lang="en-US" altLang="zh-CN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1" lang="en-US" altLang="zh-CN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𝑐𝑜𝑛𝑡</m:t>
                      </m:r>
                      <m:r>
                        <a:rPr kumimoji="1" lang="en-US" altLang="zh-CN" sz="2400" i="1"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kumimoji="1" lang="en-US" altLang="zh-CN" sz="2400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6C16CB0-D903-D14B-82AA-F435F180A5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5586" y="1316765"/>
                <a:ext cx="5551990" cy="3022711"/>
              </a:xfrm>
              <a:blipFill>
                <a:blip r:embed="rId3"/>
                <a:stretch>
                  <a:fillRect l="-1826" t="-20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矩形 13">
            <a:extLst>
              <a:ext uri="{FF2B5EF4-FFF2-40B4-BE49-F238E27FC236}">
                <a16:creationId xmlns:a16="http://schemas.microsoft.com/office/drawing/2014/main" id="{6E783FE4-2225-4E40-A585-2F9DEE519CEC}"/>
              </a:ext>
            </a:extLst>
          </p:cNvPr>
          <p:cNvSpPr/>
          <p:nvPr/>
        </p:nvSpPr>
        <p:spPr>
          <a:xfrm>
            <a:off x="5995686" y="1325125"/>
            <a:ext cx="6196314" cy="1413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9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context</a:t>
            </a:r>
            <a:r>
              <a:rPr lang="en-US" altLang="zh-CN" sz="19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森林里有一棵大树，树上有一个鸟窝。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[B1]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，还从来没有看到过鸟宝宝长什么样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…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[B2]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，一下子飞到了树顶上。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蓝狐狸，你看到了吗？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”…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[B3]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，立刻大喊大叫：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抓强盗啊！抓强盗啊！强盗闯进了我们家里，想偷我们的孩子！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D104D70-7E69-E34F-8C9E-3834E3A9EF3D}"/>
              </a:ext>
            </a:extLst>
          </p:cNvPr>
          <p:cNvSpPr/>
          <p:nvPr/>
        </p:nvSpPr>
        <p:spPr>
          <a:xfrm>
            <a:off x="5995686" y="2963571"/>
            <a:ext cx="6084425" cy="1057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C1:"</a:t>
            </a:r>
            <a:r>
              <a:rPr lang="zh-CN" altLang="zh-CN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蓝狐狸真的变成了一只蓝色的大鸟</a:t>
            </a:r>
            <a:r>
              <a:rPr lang="en-US" altLang="zh-CN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"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[B2]</a:t>
            </a:r>
            <a:endParaRPr lang="en-US" altLang="zh-CN" b="1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C2:"</a:t>
            </a:r>
            <a:r>
              <a:rPr lang="zh-CN" altLang="zh-CN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他们看到鸟窝里蹲着一只蓝色的大鸟</a:t>
            </a:r>
            <a:r>
              <a:rPr lang="en-US" altLang="zh-CN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"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[B3]</a:t>
            </a:r>
            <a:endParaRPr lang="zh-CN" altLang="zh-CN" b="1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C3:“</a:t>
            </a:r>
            <a:r>
              <a:rPr lang="zh-CN" altLang="zh-CN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小动物们只看到过鸟妈妈</a:t>
            </a:r>
            <a:r>
              <a:rPr lang="en-US" altLang="zh-CN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.."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[B1]</a:t>
            </a:r>
            <a:endParaRPr lang="zh-CN" altLang="zh-CN" b="1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01388893-C456-804A-AF5A-FCCA668DA888}"/>
              </a:ext>
            </a:extLst>
          </p:cNvPr>
          <p:cNvSpPr/>
          <p:nvPr/>
        </p:nvSpPr>
        <p:spPr>
          <a:xfrm>
            <a:off x="1148645" y="4972936"/>
            <a:ext cx="1309511" cy="369328"/>
          </a:xfrm>
          <a:prstGeom prst="rect">
            <a:avLst/>
          </a:prstGeom>
          <a:solidFill>
            <a:srgbClr val="00B05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[CLS]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AC1E455-0DB0-1D49-B377-2F4510B73F0B}"/>
              </a:ext>
            </a:extLst>
          </p:cNvPr>
          <p:cNvSpPr/>
          <p:nvPr/>
        </p:nvSpPr>
        <p:spPr>
          <a:xfrm>
            <a:off x="2458156" y="4972936"/>
            <a:ext cx="1749778" cy="369328"/>
          </a:xfrm>
          <a:prstGeom prst="rect">
            <a:avLst/>
          </a:prstGeom>
          <a:solidFill>
            <a:srgbClr val="0070C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solidFill>
                  <a:schemeClr val="bg1"/>
                </a:solidFill>
                <a:latin typeface="+mj-lt"/>
                <a:ea typeface="+mj-ea"/>
                <a:cs typeface="+mj-cs"/>
                <a:sym typeface="Helvetica"/>
              </a:rPr>
              <a:t>C</a:t>
            </a: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hoice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61BEB8A6-090C-D24A-B079-3783BC595458}"/>
              </a:ext>
            </a:extLst>
          </p:cNvPr>
          <p:cNvSpPr/>
          <p:nvPr/>
        </p:nvSpPr>
        <p:spPr>
          <a:xfrm>
            <a:off x="4207934" y="4972936"/>
            <a:ext cx="7145866" cy="36932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Context+</a:t>
            </a:r>
            <a:r>
              <a: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若干个</a:t>
            </a: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[BLANK]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830DA9F-17BE-1C47-A886-DA8B77720C6E}"/>
              </a:ext>
            </a:extLst>
          </p:cNvPr>
          <p:cNvSpPr/>
          <p:nvPr/>
        </p:nvSpPr>
        <p:spPr>
          <a:xfrm>
            <a:off x="2456692" y="5975724"/>
            <a:ext cx="1749778" cy="369328"/>
          </a:xfrm>
          <a:prstGeom prst="rect">
            <a:avLst/>
          </a:prstGeom>
          <a:solidFill>
            <a:srgbClr val="00206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solidFill>
                  <a:schemeClr val="bg1"/>
                </a:solidFill>
                <a:latin typeface="+mj-lt"/>
                <a:ea typeface="+mj-ea"/>
                <a:cs typeface="+mj-cs"/>
                <a:sym typeface="Helvetica"/>
              </a:rPr>
              <a:t>Other</a:t>
            </a:r>
            <a:r>
              <a:rPr lang="zh-CN" altLang="en-US" dirty="0">
                <a:solidFill>
                  <a:schemeClr val="bg1"/>
                </a:solidFill>
                <a:latin typeface="+mj-lt"/>
                <a:ea typeface="+mj-ea"/>
                <a:cs typeface="+mj-cs"/>
                <a:sym typeface="Helvetica"/>
              </a:rPr>
              <a:t> </a:t>
            </a:r>
            <a:r>
              <a:rPr lang="en-US" altLang="zh-CN" dirty="0">
                <a:solidFill>
                  <a:schemeClr val="bg1"/>
                </a:solidFill>
                <a:latin typeface="+mj-lt"/>
                <a:ea typeface="+mj-ea"/>
                <a:cs typeface="+mj-cs"/>
                <a:sym typeface="Helvetica"/>
              </a:rPr>
              <a:t>C</a:t>
            </a: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hoices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B524978-DF9E-1D49-814B-EC3B11E6D487}"/>
              </a:ext>
            </a:extLst>
          </p:cNvPr>
          <p:cNvSpPr/>
          <p:nvPr/>
        </p:nvSpPr>
        <p:spPr>
          <a:xfrm>
            <a:off x="2456692" y="5428164"/>
            <a:ext cx="1749778" cy="461661"/>
          </a:xfrm>
          <a:prstGeom prst="rect">
            <a:avLst/>
          </a:prstGeom>
          <a:noFill/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2400" dirty="0">
                <a:latin typeface="+mj-lt"/>
                <a:ea typeface="+mj-ea"/>
                <a:cs typeface="+mj-cs"/>
                <a:sym typeface="Helvetica"/>
              </a:rPr>
              <a:t>?</a:t>
            </a:r>
            <a:endParaRPr kumimoji="0" lang="zh-CN" altLang="en-US" sz="2400" b="0" i="0" u="none" strike="noStrike" cap="none" spc="0" normalizeH="0" baseline="0" dirty="0">
              <a:ln>
                <a:noFill/>
              </a:ln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573336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189ABB-B805-1242-9779-1394D08B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动态预测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6C16CB0-D903-D14B-82AA-F435F180A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223" y="1143316"/>
            <a:ext cx="10515600" cy="4351339"/>
          </a:xfrm>
        </p:spPr>
        <p:txBody>
          <a:bodyPr/>
          <a:lstStyle/>
          <a:p>
            <a:r>
              <a:rPr kumimoji="1" lang="zh-CN" altLang="en-US" dirty="0"/>
              <a:t>在推断的阶段，逐渐还原文本，增加先验信息。</a:t>
            </a:r>
            <a:endParaRPr kumimoji="1" lang="en-US" altLang="zh-CN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1AC3B9E-9E35-BA46-9E9D-5AA88A46C9F6}"/>
              </a:ext>
            </a:extLst>
          </p:cNvPr>
          <p:cNvSpPr/>
          <p:nvPr/>
        </p:nvSpPr>
        <p:spPr>
          <a:xfrm>
            <a:off x="2300528" y="3903304"/>
            <a:ext cx="7651168" cy="2073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9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context</a:t>
            </a:r>
            <a:r>
              <a:rPr lang="en-US" altLang="zh-CN" sz="19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森林里有一棵大树，树上有一个鸟窝。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[BLANK1]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，还从来没有看到过鸟宝宝长什么样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…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[BLANK2]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，一下子飞到了树顶上。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蓝狐狸，你看到了吗？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”…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[BLANK3]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，立刻大喊大叫：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抓强盗啊！抓强盗啊！强盗闯进了我们家里，想偷我们的孩子！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[BLANK4]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，全都飞了过来。他们扇着翅膀，朝蓝狐狸冲过来，用尖尖的嘴啄他，用爪子抓他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[BLANK5]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，它飞得不高，也飞得不快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…</a:t>
            </a:r>
            <a:r>
              <a:rPr lang="en-US" altLang="zh-CN" sz="1200" dirty="0"/>
              <a:t> </a:t>
            </a:r>
            <a:endParaRPr lang="zh-CN" altLang="zh-CN" sz="120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621A30E-219B-B142-8344-665CC959C9CA}"/>
              </a:ext>
            </a:extLst>
          </p:cNvPr>
          <p:cNvSpPr/>
          <p:nvPr/>
        </p:nvSpPr>
        <p:spPr>
          <a:xfrm>
            <a:off x="6177023" y="4939966"/>
            <a:ext cx="110158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B05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5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[BEST4]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FC8371A-D838-BF40-8AA8-61724958C13E}"/>
              </a:ext>
            </a:extLst>
          </p:cNvPr>
          <p:cNvSpPr/>
          <p:nvPr/>
        </p:nvSpPr>
        <p:spPr>
          <a:xfrm>
            <a:off x="7278607" y="3928511"/>
            <a:ext cx="110158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B05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5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[BEST1]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9048774-B72D-A944-B0B2-68B60F8D7C21}"/>
              </a:ext>
            </a:extLst>
          </p:cNvPr>
          <p:cNvSpPr/>
          <p:nvPr/>
        </p:nvSpPr>
        <p:spPr>
          <a:xfrm>
            <a:off x="8299168" y="5228183"/>
            <a:ext cx="110158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B05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5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[BEST5]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8D14D09-03D2-FF46-A3E4-367521582C60}"/>
              </a:ext>
            </a:extLst>
          </p:cNvPr>
          <p:cNvSpPr/>
          <p:nvPr/>
        </p:nvSpPr>
        <p:spPr>
          <a:xfrm>
            <a:off x="3851568" y="4570634"/>
            <a:ext cx="120367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B05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5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[BEST3]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B8799D0-9A27-E04C-81C6-0725B8D68676}"/>
              </a:ext>
            </a:extLst>
          </p:cNvPr>
          <p:cNvSpPr/>
          <p:nvPr/>
        </p:nvSpPr>
        <p:spPr>
          <a:xfrm>
            <a:off x="4872942" y="4262748"/>
            <a:ext cx="120198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B05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5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[BEST2]</a:t>
            </a:r>
            <a:endParaRPr lang="zh-CN" altLang="en-US" dirty="0">
              <a:solidFill>
                <a:srgbClr val="00B050"/>
              </a:solidFill>
            </a:endParaRP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6E0C04BF-B470-DD40-BBB4-2E4D65D049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9713179"/>
              </p:ext>
            </p:extLst>
          </p:nvPr>
        </p:nvGraphicFramePr>
        <p:xfrm>
          <a:off x="1386128" y="3803456"/>
          <a:ext cx="9794112" cy="2328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8947">
                  <a:extLst>
                    <a:ext uri="{9D8B030D-6E8A-4147-A177-3AD203B41FA5}">
                      <a16:colId xmlns:a16="http://schemas.microsoft.com/office/drawing/2014/main" val="546244576"/>
                    </a:ext>
                  </a:extLst>
                </a:gridCol>
                <a:gridCol w="2038109">
                  <a:extLst>
                    <a:ext uri="{9D8B030D-6E8A-4147-A177-3AD203B41FA5}">
                      <a16:colId xmlns:a16="http://schemas.microsoft.com/office/drawing/2014/main" val="3767910872"/>
                    </a:ext>
                  </a:extLst>
                </a:gridCol>
                <a:gridCol w="2448528">
                  <a:extLst>
                    <a:ext uri="{9D8B030D-6E8A-4147-A177-3AD203B41FA5}">
                      <a16:colId xmlns:a16="http://schemas.microsoft.com/office/drawing/2014/main" val="3460187829"/>
                    </a:ext>
                  </a:extLst>
                </a:gridCol>
                <a:gridCol w="2448528">
                  <a:extLst>
                    <a:ext uri="{9D8B030D-6E8A-4147-A177-3AD203B41FA5}">
                      <a16:colId xmlns:a16="http://schemas.microsoft.com/office/drawing/2014/main" val="1018924704"/>
                    </a:ext>
                  </a:extLst>
                </a:gridCol>
              </a:tblGrid>
              <a:tr h="58217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/>
                        <a:t>方法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trial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quality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3219675"/>
                  </a:ext>
                </a:extLst>
              </a:tr>
              <a:tr h="58217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SiBert+wwm+DA</a:t>
                      </a:r>
                      <a:endParaRPr lang="e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84.042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/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578601"/>
                  </a:ext>
                </a:extLst>
              </a:tr>
              <a:tr h="58217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SiBert+wwm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+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动态预测</a:t>
                      </a:r>
                      <a:endParaRPr lang="e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/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80.838(+0.948)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/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9500673"/>
                  </a:ext>
                </a:extLst>
              </a:tr>
              <a:tr h="582179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SiBert+wwm+DA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+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动态预测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/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81.166(+1.116)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82.444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90623171"/>
                  </a:ext>
                </a:extLst>
              </a:tr>
            </a:tbl>
          </a:graphicData>
        </a:graphic>
      </p:graphicFrame>
      <p:sp>
        <p:nvSpPr>
          <p:cNvPr id="13" name="矩形 12">
            <a:extLst>
              <a:ext uri="{FF2B5EF4-FFF2-40B4-BE49-F238E27FC236}">
                <a16:creationId xmlns:a16="http://schemas.microsoft.com/office/drawing/2014/main" id="{371DCF5B-935C-974E-92AA-7FF65A940B9A}"/>
              </a:ext>
            </a:extLst>
          </p:cNvPr>
          <p:cNvSpPr/>
          <p:nvPr/>
        </p:nvSpPr>
        <p:spPr>
          <a:xfrm>
            <a:off x="3188674" y="6163349"/>
            <a:ext cx="69083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000" dirty="0"/>
              <a:t>后续所有</a:t>
            </a:r>
            <a:r>
              <a:rPr kumimoji="1" lang="en-US" altLang="zh-CN" sz="2000" dirty="0"/>
              <a:t>dev</a:t>
            </a:r>
            <a:r>
              <a:rPr kumimoji="1" lang="zh-CN" altLang="en-US" sz="2000" dirty="0"/>
              <a:t>和</a:t>
            </a:r>
            <a:r>
              <a:rPr kumimoji="1" lang="en-US" altLang="zh-CN" sz="2000" dirty="0"/>
              <a:t>quality</a:t>
            </a:r>
            <a:r>
              <a:rPr kumimoji="1" lang="zh-CN" altLang="en-US" sz="2000" dirty="0"/>
              <a:t>的结果均默认加上动态预测</a:t>
            </a:r>
            <a:endParaRPr kumimoji="1"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C0601664-142A-4D46-856E-AB73CCE59C00}"/>
                  </a:ext>
                </a:extLst>
              </p:cNvPr>
              <p:cNvSpPr/>
              <p:nvPr/>
            </p:nvSpPr>
            <p:spPr>
              <a:xfrm>
                <a:off x="1976739" y="2251811"/>
                <a:ext cx="7974957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20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000" i="1" dirty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1" lang="en-US" altLang="zh-CN" sz="2000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kumimoji="1" lang="en-US" altLang="zh-CN" sz="20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kumimoji="1" lang="en-US" altLang="zh-CN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zh-CN" sz="2000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  <m:t>1=</m:t>
                          </m:r>
                          <m:sSub>
                            <m:sSubPr>
                              <m:ctrlP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  <m:e>
                          <m: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  <m:t>𝑐𝑜𝑛𝑐𝑎𝑡</m:t>
                          </m:r>
                          <m:d>
                            <m:dPr>
                              <m:ctrlP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1"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zh-CN" sz="20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kumimoji="1" lang="en-US" altLang="zh-CN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kumimoji="1" lang="en-US" altLang="zh-CN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  <m:t>𝑐𝑜𝑛𝑡</m:t>
                              </m:r>
                            </m:e>
                          </m:d>
                        </m:e>
                      </m:d>
                      <m:r>
                        <a:rPr kumimoji="1" lang="en-US" altLang="zh-CN" sz="2000" b="0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1" lang="zh-CN" altLang="en-US" sz="2000" b="0" i="0" smtClean="0">
                          <a:latin typeface="Cambria Math" panose="02040503050406030204" pitchFamily="18" charset="0"/>
                        </a:rPr>
                        <m:t>                              </m:t>
                      </m:r>
                      <m:r>
                        <m:rPr>
                          <m:sty m:val="p"/>
                        </m:rPr>
                        <a:rPr kumimoji="1" lang="en-US" altLang="zh-CN" sz="2000" b="0" i="0" smtClean="0">
                          <a:latin typeface="Cambria Math" panose="02040503050406030204" pitchFamily="18" charset="0"/>
                        </a:rPr>
                        <m:t>best</m:t>
                      </m:r>
                      <m:r>
                        <a:rPr kumimoji="1" lang="zh-CN" alt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zh-CN" sz="2000" b="0" i="0" smtClean="0"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kumimoji="1" lang="en-US" altLang="zh-CN" sz="2000" b="0" i="0" smtClean="0">
                          <a:latin typeface="Cambria Math" panose="02040503050406030204" pitchFamily="18" charset="0"/>
                        </a:rPr>
                        <m:t>1=2</m:t>
                      </m:r>
                    </m:oMath>
                  </m:oMathPara>
                </a14:m>
                <a:endParaRPr kumimoji="1" lang="en-US" altLang="zh-CN" sz="20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000" i="1" dirty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1" lang="en-US" altLang="zh-CN" sz="2000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kumimoji="1" lang="en-US" altLang="zh-CN" sz="2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kumimoji="1" lang="en-US" altLang="zh-CN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zh-CN" sz="2000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kumimoji="1" lang="en-US" altLang="zh-CN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  <m:e>
                          <m: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  <m:t>𝑐𝑜𝑛𝑐𝑎𝑡</m:t>
                          </m:r>
                          <m:d>
                            <m:dPr>
                              <m:ctrlP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1"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zh-CN" sz="20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kumimoji="1" lang="en-US" altLang="zh-CN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kumimoji="1"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  <m:t>𝑐𝑜𝑛𝑡</m:t>
                              </m:r>
                            </m:e>
                          </m:d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zh-CN" alt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1=</m:t>
                          </m:r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kumimoji="1" lang="en-US" altLang="zh-CN" sz="200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1" lang="zh-CN" altLang="en-US" sz="20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zh-CN" altLang="en-US" sz="2000" b="0" i="0" smtClean="0">
                          <a:latin typeface="Cambria Math" panose="02040503050406030204" pitchFamily="18" charset="0"/>
                        </a:rPr>
                        <m:t>          </m:t>
                      </m:r>
                      <m:r>
                        <m:rPr>
                          <m:sty m:val="p"/>
                        </m:rPr>
                        <a:rPr kumimoji="1" lang="en-US" altLang="zh-CN" sz="2000">
                          <a:latin typeface="Cambria Math" panose="02040503050406030204" pitchFamily="18" charset="0"/>
                        </a:rPr>
                        <m:t>best</m:t>
                      </m:r>
                      <m:r>
                        <a:rPr kumimoji="1" lang="zh-CN" altLang="en-US" sz="20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zh-CN" sz="2000"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kumimoji="1" lang="en-US" altLang="zh-CN" sz="2000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kumimoji="1" lang="en-US" altLang="zh-CN" sz="20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zh-CN" sz="2000" b="0" i="0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altLang="zh-CN" sz="20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000" i="1" dirty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kumimoji="1" lang="en-US" altLang="zh-CN" sz="2000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kumimoji="1" lang="en-US" altLang="zh-CN" sz="20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kumimoji="1" lang="en-US" altLang="zh-CN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zh-CN" sz="2000" i="1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kumimoji="1" lang="en-US" altLang="zh-CN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e>
                          <m: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  <m:t>𝑐𝑜𝑛𝑐𝑎𝑡</m:t>
                          </m:r>
                          <m:d>
                            <m:dPr>
                              <m:ctrlP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1" lang="en-US" altLang="zh-CN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zh-CN" sz="20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kumimoji="1" lang="en-US" altLang="zh-CN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kumimoji="1"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kumimoji="1" lang="en-US" altLang="zh-CN" sz="2000" i="1">
                                  <a:latin typeface="Cambria Math" panose="02040503050406030204" pitchFamily="18" charset="0"/>
                                </a:rPr>
                                <m:t>𝑐𝑜𝑛𝑡</m:t>
                              </m:r>
                            </m:e>
                          </m:d>
                          <m: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zh-CN" alt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  <m:t>1=</m:t>
                          </m:r>
                          <m: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kumimoji="1" lang="en-US" altLang="zh-CN" sz="2000" i="1">
                              <a:latin typeface="Cambria Math" panose="02040503050406030204" pitchFamily="18" charset="0"/>
                            </a:rPr>
                            <m:t>3,</m:t>
                          </m:r>
                          <m:r>
                            <a:rPr kumimoji="1" lang="zh-CN" alt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2=</m:t>
                          </m:r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kumimoji="1" lang="en-US" altLang="zh-CN" sz="200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1" lang="zh-CN" altLang="en-US" sz="20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zh-CN" sz="2000">
                          <a:latin typeface="Cambria Math" panose="02040503050406030204" pitchFamily="18" charset="0"/>
                        </a:rPr>
                        <m:t>best</m:t>
                      </m:r>
                      <m:r>
                        <a:rPr kumimoji="1" lang="zh-CN" altLang="en-US" sz="20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zh-CN" sz="2000"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kumimoji="1" lang="en-US" altLang="zh-CN" sz="2000" b="0" i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kumimoji="1" lang="en-US" altLang="zh-CN" sz="20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zh-CN" sz="2000" b="0" i="0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kumimoji="1" lang="en-US" altLang="zh-CN" sz="2000" b="0" dirty="0"/>
              </a:p>
              <a:p>
                <a:pPr algn="ctr"/>
                <a:r>
                  <a:rPr lang="en-US" altLang="zh-CN" sz="2000" dirty="0"/>
                  <a:t>…</a:t>
                </a:r>
                <a:endParaRPr lang="zh-CN" altLang="en-US" sz="2000" dirty="0"/>
              </a:p>
            </p:txBody>
          </p:sp>
        </mc:Choice>
        <mc:Fallback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C0601664-142A-4D46-856E-AB73CCE59C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6739" y="2251811"/>
                <a:ext cx="7974957" cy="1323439"/>
              </a:xfrm>
              <a:prstGeom prst="rect">
                <a:avLst/>
              </a:prstGeom>
              <a:blipFill>
                <a:blip r:embed="rId3"/>
                <a:stretch>
                  <a:fillRect b="-56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746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189ABB-B805-1242-9779-1394D08B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错误分析</a:t>
            </a:r>
            <a:r>
              <a:rPr kumimoji="1" lang="en-US" altLang="zh-CN" dirty="0"/>
              <a:t>3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6C16CB0-D903-D14B-82AA-F435F180A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6765"/>
            <a:ext cx="6673770" cy="4351339"/>
          </a:xfrm>
        </p:spPr>
        <p:txBody>
          <a:bodyPr/>
          <a:lstStyle/>
          <a:p>
            <a:r>
              <a:rPr lang="zh-CN" altLang="en" dirty="0"/>
              <a:t>文本</a:t>
            </a:r>
            <a:r>
              <a:rPr lang="zh-CN" altLang="en-US" dirty="0"/>
              <a:t>长度过长</a:t>
            </a:r>
            <a:r>
              <a:rPr lang="en-US" altLang="zh-CN" dirty="0"/>
              <a:t>(&gt;512)</a:t>
            </a:r>
            <a:r>
              <a:rPr lang="zh-CN" altLang="en-US" dirty="0"/>
              <a:t>，限制模型性能。</a:t>
            </a:r>
            <a:endParaRPr lang="en-US" altLang="zh-CN" dirty="0"/>
          </a:p>
          <a:p>
            <a:r>
              <a:rPr lang="zh-CN" altLang="en-US" dirty="0"/>
              <a:t>如何无损缩减长度？</a:t>
            </a:r>
            <a:endParaRPr lang="en" altLang="zh-CN" dirty="0"/>
          </a:p>
          <a:p>
            <a:r>
              <a:rPr lang="en" altLang="zh-CN" dirty="0" err="1"/>
              <a:t>SentencePiece</a:t>
            </a:r>
            <a:r>
              <a:rPr lang="en-US" altLang="zh-CN" dirty="0"/>
              <a:t>(</a:t>
            </a:r>
            <a:r>
              <a:rPr lang="en-US" altLang="zh-CN" dirty="0" err="1"/>
              <a:t>spm</a:t>
            </a:r>
            <a:r>
              <a:rPr lang="en-US" altLang="zh-CN" dirty="0"/>
              <a:t>)[1]</a:t>
            </a:r>
            <a:r>
              <a:rPr lang="zh-CN" altLang="en-US" dirty="0"/>
              <a:t>作为一个高性能的无监督文本词条化工具，可以通过</a:t>
            </a:r>
            <a:r>
              <a:rPr lang="en-US" altLang="zh-CN" dirty="0"/>
              <a:t>EM</a:t>
            </a:r>
            <a:r>
              <a:rPr lang="zh-CN" altLang="en-US" dirty="0"/>
              <a:t>算法为预训练提供基于统计的高效分词。事实上</a:t>
            </a:r>
            <a:r>
              <a:rPr lang="en-US" altLang="zh-CN" dirty="0" err="1"/>
              <a:t>xlnet</a:t>
            </a:r>
            <a:r>
              <a:rPr lang="zh-CN" altLang="en-US" dirty="0"/>
              <a:t>即是用这个来进行分词的。</a:t>
            </a:r>
            <a:endParaRPr kumimoji="1" lang="en-US" altLang="zh-CN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23CE60B-3CAA-CC46-B43E-CFD742F771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1970" y="1105905"/>
            <a:ext cx="4573548" cy="432314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DE4626A1-33D6-4449-941A-CDB0FD050925}"/>
              </a:ext>
            </a:extLst>
          </p:cNvPr>
          <p:cNvSpPr txBox="1"/>
          <p:nvPr/>
        </p:nvSpPr>
        <p:spPr>
          <a:xfrm>
            <a:off x="599915" y="5966665"/>
            <a:ext cx="10753885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hangingPunct="0"/>
            <a:r>
              <a:rPr lang="en-US" altLang="zh-CN" sz="1600" dirty="0"/>
              <a:t>[1]</a:t>
            </a:r>
            <a:r>
              <a:rPr lang="zh-CN" altLang="en-US" sz="1600" dirty="0"/>
              <a:t> </a:t>
            </a:r>
            <a:r>
              <a:rPr lang="en" altLang="zh-CN" sz="1600" dirty="0"/>
              <a:t>https://</a:t>
            </a:r>
            <a:r>
              <a:rPr lang="en" altLang="zh-CN" sz="1600" dirty="0" err="1"/>
              <a:t>github.com</a:t>
            </a:r>
            <a:r>
              <a:rPr lang="en" altLang="zh-CN" sz="1600" dirty="0"/>
              <a:t>/google/</a:t>
            </a:r>
            <a:r>
              <a:rPr lang="en" altLang="zh-CN" sz="1600" dirty="0" err="1"/>
              <a:t>sentencepiece</a:t>
            </a:r>
            <a:endParaRPr lang="en" altLang="zh-CN" sz="1600" dirty="0"/>
          </a:p>
        </p:txBody>
      </p: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99A610C3-3AE6-1248-BFB0-EA19B03C3AF7}"/>
              </a:ext>
            </a:extLst>
          </p:cNvPr>
          <p:cNvCxnSpPr>
            <a:cxnSpLocks/>
          </p:cNvCxnSpPr>
          <p:nvPr/>
        </p:nvCxnSpPr>
        <p:spPr>
          <a:xfrm>
            <a:off x="9317621" y="3629144"/>
            <a:ext cx="0" cy="1671278"/>
          </a:xfrm>
          <a:prstGeom prst="line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548987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189ABB-B805-1242-9779-1394D08B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/>
              <a:t>SentencePiece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6C16CB0-D903-D14B-82AA-F435F180A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6765"/>
            <a:ext cx="6673770" cy="4351339"/>
          </a:xfrm>
        </p:spPr>
        <p:txBody>
          <a:bodyPr/>
          <a:lstStyle/>
          <a:p>
            <a:r>
              <a:rPr kumimoji="1" lang="zh-CN" altLang="en-US" dirty="0"/>
              <a:t>分词后</a:t>
            </a:r>
            <a:r>
              <a:rPr kumimoji="1" lang="en-US" altLang="zh-CN" dirty="0"/>
              <a:t>context</a:t>
            </a:r>
            <a:r>
              <a:rPr kumimoji="1" lang="zh-CN" altLang="en-US" dirty="0"/>
              <a:t>的长度明显降低，我们通过</a:t>
            </a:r>
            <a:r>
              <a:rPr kumimoji="1" lang="en-US" altLang="zh-CN" dirty="0" err="1"/>
              <a:t>spm</a:t>
            </a:r>
            <a:r>
              <a:rPr kumimoji="1" lang="zh-CN" altLang="en-US" dirty="0"/>
              <a:t>后得到的</a:t>
            </a:r>
            <a:r>
              <a:rPr kumimoji="1" lang="en-US" altLang="zh-CN" dirty="0"/>
              <a:t>70000</a:t>
            </a:r>
            <a:r>
              <a:rPr kumimoji="1" lang="zh-CN" altLang="en-US" dirty="0"/>
              <a:t>的词表重新进行了模型的预训练。</a:t>
            </a:r>
            <a:endParaRPr kumimoji="1" lang="en-US" altLang="zh-CN" dirty="0"/>
          </a:p>
          <a:p>
            <a:r>
              <a:rPr kumimoji="1" lang="en-US" altLang="zh-CN" dirty="0"/>
              <a:t>[1]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SiBert+SPM</a:t>
            </a:r>
            <a:r>
              <a:rPr kumimoji="1" lang="en-US" altLang="zh-CN" dirty="0"/>
              <a:t>=2SiBert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17E89BA-88CD-3D45-A0D4-B7A938198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1970" y="1316765"/>
            <a:ext cx="4571726" cy="4184777"/>
          </a:xfrm>
          <a:prstGeom prst="rect">
            <a:avLst/>
          </a:prstGeom>
        </p:spPr>
      </p:pic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EFC1BE07-7A56-6B4C-A1C4-59404552EEFF}"/>
              </a:ext>
            </a:extLst>
          </p:cNvPr>
          <p:cNvCxnSpPr>
            <a:cxnSpLocks/>
          </p:cNvCxnSpPr>
          <p:nvPr/>
        </p:nvCxnSpPr>
        <p:spPr>
          <a:xfrm>
            <a:off x="11239019" y="3737666"/>
            <a:ext cx="0" cy="1671278"/>
          </a:xfrm>
          <a:prstGeom prst="line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aphicFrame>
        <p:nvGraphicFramePr>
          <p:cNvPr id="10" name="内容占位符 3">
            <a:extLst>
              <a:ext uri="{FF2B5EF4-FFF2-40B4-BE49-F238E27FC236}">
                <a16:creationId xmlns:a16="http://schemas.microsoft.com/office/drawing/2014/main" id="{C616E6C9-E496-0F46-B815-A8A23D2B02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2636213"/>
              </p:ext>
            </p:extLst>
          </p:nvPr>
        </p:nvGraphicFramePr>
        <p:xfrm>
          <a:off x="567160" y="3492434"/>
          <a:ext cx="6759615" cy="2649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1819">
                  <a:extLst>
                    <a:ext uri="{9D8B030D-6E8A-4147-A177-3AD203B41FA5}">
                      <a16:colId xmlns:a16="http://schemas.microsoft.com/office/drawing/2014/main" val="546244576"/>
                    </a:ext>
                  </a:extLst>
                </a:gridCol>
                <a:gridCol w="2158898">
                  <a:extLst>
                    <a:ext uri="{9D8B030D-6E8A-4147-A177-3AD203B41FA5}">
                      <a16:colId xmlns:a16="http://schemas.microsoft.com/office/drawing/2014/main" val="3460187829"/>
                    </a:ext>
                  </a:extLst>
                </a:gridCol>
                <a:gridCol w="2158898">
                  <a:extLst>
                    <a:ext uri="{9D8B030D-6E8A-4147-A177-3AD203B41FA5}">
                      <a16:colId xmlns:a16="http://schemas.microsoft.com/office/drawing/2014/main" val="1018924704"/>
                    </a:ext>
                  </a:extLst>
                </a:gridCol>
              </a:tblGrid>
              <a:tr h="6623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/>
                        <a:t>方法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quality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3219675"/>
                  </a:ext>
                </a:extLst>
              </a:tr>
              <a:tr h="662325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SiBert+wwm+DA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81.166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82.444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578601"/>
                  </a:ext>
                </a:extLst>
              </a:tr>
              <a:tr h="662325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2SiBert+wwm[1]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83.065(+1.9)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83.861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9500673"/>
                  </a:ext>
                </a:extLst>
              </a:tr>
              <a:tr h="662325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2SiBert+wwm+DA+trial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84.867(+1.8)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85.672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906231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29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189ABB-B805-1242-9779-1394D08B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" dirty="0"/>
              <a:t>错误分析</a:t>
            </a:r>
            <a:r>
              <a:rPr lang="en-US" altLang="zh-CN" dirty="0"/>
              <a:t>4</a:t>
            </a:r>
            <a:endParaRPr lang="en" altLang="zh-CN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6C16CB0-D903-D14B-82AA-F435F180A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16765"/>
            <a:ext cx="10982093" cy="4351339"/>
          </a:xfrm>
        </p:spPr>
        <p:txBody>
          <a:bodyPr/>
          <a:lstStyle/>
          <a:p>
            <a:r>
              <a:rPr kumimoji="1" lang="zh-CN" altLang="en-US" sz="2400" dirty="0"/>
              <a:t>我们发现</a:t>
            </a:r>
            <a:r>
              <a:rPr kumimoji="1" lang="en-US" altLang="zh-CN" sz="2400" dirty="0"/>
              <a:t>unknown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choice</a:t>
            </a:r>
            <a:r>
              <a:rPr kumimoji="1" lang="zh-CN" altLang="en-US" sz="2400" dirty="0"/>
              <a:t>基本上属于同一篇文章，其他段落出现的句子。占错误总数中</a:t>
            </a:r>
            <a:r>
              <a:rPr kumimoji="1" lang="en-US" altLang="zh-CN" sz="2400" dirty="0"/>
              <a:t>55%</a:t>
            </a:r>
            <a:r>
              <a:rPr kumimoji="1" lang="zh-CN" altLang="en-US" sz="2400" dirty="0"/>
              <a:t>。</a:t>
            </a:r>
            <a:endParaRPr kumimoji="1" lang="en-US" altLang="zh-CN" sz="2400" dirty="0"/>
          </a:p>
          <a:p>
            <a:endParaRPr kumimoji="1" lang="en-US" altLang="zh-CN" sz="2400" dirty="0"/>
          </a:p>
          <a:p>
            <a:r>
              <a:rPr kumimoji="1" lang="zh-CN" altLang="en-US" sz="2400" dirty="0"/>
              <a:t>句子插入（</a:t>
            </a:r>
            <a:r>
              <a:rPr kumimoji="1" lang="en-US" altLang="zh-CN" sz="2400" dirty="0"/>
              <a:t>SI</a:t>
            </a:r>
            <a:r>
              <a:rPr kumimoji="1" lang="zh-CN" altLang="en-US" sz="2400" dirty="0"/>
              <a:t>）能够学到的是判断</a:t>
            </a:r>
            <a:r>
              <a:rPr kumimoji="1" lang="zh-CN" altLang="en-US" sz="2400" b="1" dirty="0"/>
              <a:t>主题相同</a:t>
            </a:r>
            <a:r>
              <a:rPr kumimoji="1" lang="zh-CN" altLang="en-US" sz="2400" dirty="0"/>
              <a:t>的情况下，句子放在哪里最连贯</a:t>
            </a:r>
            <a:endParaRPr kumimoji="1" lang="en-US" altLang="zh-CN" sz="2400" dirty="0"/>
          </a:p>
          <a:p>
            <a:r>
              <a:rPr kumimoji="1" lang="zh-CN" altLang="en-US" sz="2400" dirty="0"/>
              <a:t>模型欠缺的是判断在</a:t>
            </a:r>
            <a:r>
              <a:rPr kumimoji="1" lang="zh-CN" altLang="en-US" sz="2400" b="1" dirty="0"/>
              <a:t>主题同样相同</a:t>
            </a:r>
            <a:r>
              <a:rPr kumimoji="1" lang="zh-CN" altLang="en-US" sz="2400" dirty="0"/>
              <a:t>的条件下，如何去拒绝一些不连贯的句子</a:t>
            </a:r>
            <a:endParaRPr kumimoji="1" lang="en-US" altLang="zh-CN" sz="24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E4626A1-33D6-4449-941A-CDB0FD050925}"/>
              </a:ext>
            </a:extLst>
          </p:cNvPr>
          <p:cNvSpPr txBox="1"/>
          <p:nvPr/>
        </p:nvSpPr>
        <p:spPr>
          <a:xfrm>
            <a:off x="838200" y="5938653"/>
            <a:ext cx="10753885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hangingPunct="0"/>
            <a:r>
              <a:rPr lang="en-US" altLang="zh-CN" sz="1600" dirty="0"/>
              <a:t>[1]</a:t>
            </a:r>
            <a:r>
              <a:rPr lang="zh-CN" altLang="en-US" sz="1600" dirty="0"/>
              <a:t> </a:t>
            </a:r>
            <a:r>
              <a:rPr lang="en" altLang="zh-CN" dirty="0"/>
              <a:t>Sun, Yu, et al. "Ernie 2.0: A continual pre-training framework for language understanding." </a:t>
            </a:r>
            <a:r>
              <a:rPr lang="en" altLang="zh-CN" i="1" dirty="0" err="1"/>
              <a:t>arXiv</a:t>
            </a:r>
            <a:r>
              <a:rPr lang="en" altLang="zh-CN" i="1" dirty="0"/>
              <a:t> preprint arXiv:1907.12412</a:t>
            </a:r>
            <a:r>
              <a:rPr lang="en" altLang="zh-CN" dirty="0"/>
              <a:t> (2019).</a:t>
            </a:r>
            <a:endParaRPr lang="en" altLang="zh-CN" sz="1600" dirty="0"/>
          </a:p>
        </p:txBody>
      </p:sp>
    </p:spTree>
    <p:extLst>
      <p:ext uri="{BB962C8B-B14F-4D97-AF65-F5344CB8AC3E}">
        <p14:creationId xmlns:p14="http://schemas.microsoft.com/office/powerpoint/2010/main" val="2557343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189ABB-B805-1242-9779-1394D08B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" dirty="0"/>
              <a:t>句子篇章</a:t>
            </a:r>
            <a:r>
              <a:rPr lang="zh-CN" altLang="en-US" dirty="0"/>
              <a:t>关系预测预训练任务</a:t>
            </a:r>
            <a:endParaRPr lang="en" altLang="zh-CN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6C16CB0-D903-D14B-82AA-F435F180A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6765"/>
            <a:ext cx="10515600" cy="4351339"/>
          </a:xfrm>
        </p:spPr>
        <p:txBody>
          <a:bodyPr/>
          <a:lstStyle/>
          <a:p>
            <a:r>
              <a:rPr kumimoji="1" lang="zh-CN" altLang="en-US" sz="2400" dirty="0"/>
              <a:t>受到</a:t>
            </a:r>
            <a:r>
              <a:rPr kumimoji="1" lang="en-US" altLang="zh-CN" sz="2400" dirty="0"/>
              <a:t>ERNIE2.0[1]</a:t>
            </a:r>
            <a:r>
              <a:rPr kumimoji="1" lang="zh-CN" altLang="en-US" sz="2400" dirty="0"/>
              <a:t>的启发，我们为模型新增了</a:t>
            </a:r>
            <a:r>
              <a:rPr lang="en" altLang="zh-CN" sz="2400" dirty="0"/>
              <a:t>Sentence-Document Relation Prediction</a:t>
            </a:r>
            <a:r>
              <a:rPr lang="en-US" altLang="zh-CN" sz="2400" dirty="0"/>
              <a:t>(SDRP)</a:t>
            </a:r>
            <a:r>
              <a:rPr lang="zh-CN" altLang="en-US" sz="2400" dirty="0"/>
              <a:t>任务。</a:t>
            </a:r>
            <a:endParaRPr lang="en-US" altLang="zh-CN" sz="2400" dirty="0"/>
          </a:p>
          <a:p>
            <a:r>
              <a:rPr kumimoji="1" lang="zh-CN" altLang="en-US" sz="2400" dirty="0"/>
              <a:t>使得模型针对负样本不仅仅专注于主题，更能判别它们的</a:t>
            </a:r>
            <a:r>
              <a:rPr kumimoji="1" lang="zh-CN" altLang="en-US" sz="2400" b="1" dirty="0"/>
              <a:t>连贯性</a:t>
            </a:r>
            <a:r>
              <a:rPr kumimoji="1" lang="zh-CN" altLang="en-US" sz="2400" dirty="0"/>
              <a:t>。</a:t>
            </a:r>
            <a:endParaRPr kumimoji="1" lang="en-US" altLang="zh-CN" sz="24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E4626A1-33D6-4449-941A-CDB0FD050925}"/>
              </a:ext>
            </a:extLst>
          </p:cNvPr>
          <p:cNvSpPr txBox="1"/>
          <p:nvPr/>
        </p:nvSpPr>
        <p:spPr>
          <a:xfrm>
            <a:off x="838200" y="5938653"/>
            <a:ext cx="10753885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hangingPunct="0"/>
            <a:r>
              <a:rPr lang="en-US" altLang="zh-CN" sz="1600" dirty="0"/>
              <a:t>[1]</a:t>
            </a:r>
            <a:r>
              <a:rPr lang="zh-CN" altLang="en-US" sz="1600" dirty="0"/>
              <a:t> </a:t>
            </a:r>
            <a:r>
              <a:rPr lang="en" altLang="zh-CN" dirty="0"/>
              <a:t>Sun, Yu, et al. "Ernie 2.0: A continual pre-training framework for language understanding." </a:t>
            </a:r>
            <a:r>
              <a:rPr lang="en" altLang="zh-CN" i="1" dirty="0" err="1"/>
              <a:t>arXiv</a:t>
            </a:r>
            <a:r>
              <a:rPr lang="en" altLang="zh-CN" i="1" dirty="0"/>
              <a:t> preprint arXiv:1907.12412</a:t>
            </a:r>
            <a:r>
              <a:rPr lang="en" altLang="zh-CN" dirty="0"/>
              <a:t> (2019).</a:t>
            </a:r>
            <a:endParaRPr lang="en" altLang="zh-CN" sz="1600" dirty="0"/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672F797C-480A-3A4B-8043-950ED945519D}"/>
              </a:ext>
            </a:extLst>
          </p:cNvPr>
          <p:cNvGrpSpPr/>
          <p:nvPr/>
        </p:nvGrpSpPr>
        <p:grpSpPr>
          <a:xfrm>
            <a:off x="7603414" y="3413292"/>
            <a:ext cx="4259506" cy="2460776"/>
            <a:chOff x="4015262" y="3391992"/>
            <a:chExt cx="4259506" cy="2460776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89BC012E-FC1A-1241-A3BC-844E1E50FBDD}"/>
                </a:ext>
              </a:extLst>
            </p:cNvPr>
            <p:cNvSpPr/>
            <p:nvPr/>
          </p:nvSpPr>
          <p:spPr>
            <a:xfrm>
              <a:off x="5661949" y="5483440"/>
              <a:ext cx="914400" cy="369328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0B050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rPr>
                <a:t>[CLS]</a:t>
              </a:r>
              <a:endPara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6" name="上箭头 5">
              <a:extLst>
                <a:ext uri="{FF2B5EF4-FFF2-40B4-BE49-F238E27FC236}">
                  <a16:creationId xmlns:a16="http://schemas.microsoft.com/office/drawing/2014/main" id="{62205091-725F-414C-807F-42B2DA321743}"/>
                </a:ext>
              </a:extLst>
            </p:cNvPr>
            <p:cNvSpPr/>
            <p:nvPr/>
          </p:nvSpPr>
          <p:spPr>
            <a:xfrm rot="19194814">
              <a:off x="4836957" y="4322137"/>
              <a:ext cx="727211" cy="1236400"/>
            </a:xfrm>
            <a:prstGeom prst="upArrow">
              <a:avLst/>
            </a:prstGeom>
            <a:solidFill>
              <a:srgbClr val="FFFFFF"/>
            </a:solidFill>
            <a:ln w="25400" cap="flat">
              <a:solidFill>
                <a:srgbClr val="00B050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altLang="zh-CN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altLang="zh-CN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altLang="zh-CN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1050" dirty="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rPr>
                <a:t>50%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altLang="zh-CN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12" name="上箭头 11">
              <a:extLst>
                <a:ext uri="{FF2B5EF4-FFF2-40B4-BE49-F238E27FC236}">
                  <a16:creationId xmlns:a16="http://schemas.microsoft.com/office/drawing/2014/main" id="{029D5433-103E-DB42-9457-678A649537B2}"/>
                </a:ext>
              </a:extLst>
            </p:cNvPr>
            <p:cNvSpPr/>
            <p:nvPr/>
          </p:nvSpPr>
          <p:spPr>
            <a:xfrm>
              <a:off x="5755543" y="4130245"/>
              <a:ext cx="727211" cy="1236400"/>
            </a:xfrm>
            <a:prstGeom prst="upArrow">
              <a:avLst/>
            </a:prstGeom>
            <a:solidFill>
              <a:srgbClr val="FFFFFF"/>
            </a:solidFill>
            <a:ln w="25400" cap="flat">
              <a:solidFill>
                <a:srgbClr val="00B050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altLang="zh-CN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altLang="zh-CN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altLang="zh-CN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1050" dirty="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rPr>
                <a:t>25%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altLang="zh-CN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13" name="上箭头 12">
              <a:extLst>
                <a:ext uri="{FF2B5EF4-FFF2-40B4-BE49-F238E27FC236}">
                  <a16:creationId xmlns:a16="http://schemas.microsoft.com/office/drawing/2014/main" id="{EE409EF6-6061-B14E-AE31-1F31EC2894D3}"/>
                </a:ext>
              </a:extLst>
            </p:cNvPr>
            <p:cNvSpPr/>
            <p:nvPr/>
          </p:nvSpPr>
          <p:spPr>
            <a:xfrm rot="2420948">
              <a:off x="6671476" y="4332635"/>
              <a:ext cx="727211" cy="1236400"/>
            </a:xfrm>
            <a:prstGeom prst="upArrow">
              <a:avLst/>
            </a:prstGeom>
            <a:solidFill>
              <a:srgbClr val="FFFFFF"/>
            </a:solidFill>
            <a:ln w="25400" cap="flat">
              <a:solidFill>
                <a:srgbClr val="00B050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altLang="zh-CN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altLang="zh-CN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altLang="zh-CN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1050" dirty="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rPr>
                <a:t>25%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altLang="zh-CN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9C583267-5F43-334A-8962-B7A2C667B524}"/>
                </a:ext>
              </a:extLst>
            </p:cNvPr>
            <p:cNvSpPr/>
            <p:nvPr/>
          </p:nvSpPr>
          <p:spPr>
            <a:xfrm>
              <a:off x="4015262" y="3700473"/>
              <a:ext cx="1124656" cy="646327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zh-CN" altLang="en-US" dirty="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rPr>
                <a:t>同段落</a:t>
              </a:r>
              <a:endParaRPr lang="en-US" altLang="zh-CN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rPr>
                <a:t>同文章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D5CF0697-9B23-374A-ACDC-2A00781BDB9E}"/>
                </a:ext>
              </a:extLst>
            </p:cNvPr>
            <p:cNvSpPr/>
            <p:nvPr/>
          </p:nvSpPr>
          <p:spPr>
            <a:xfrm>
              <a:off x="5533671" y="3391992"/>
              <a:ext cx="1124656" cy="646327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zh-CN" altLang="en-US" dirty="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rPr>
                <a:t>不同段落同文章</a:t>
              </a:r>
              <a:endPara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8EDEED0C-8049-2045-AE0F-DFAB5F12BB18}"/>
                </a:ext>
              </a:extLst>
            </p:cNvPr>
            <p:cNvSpPr/>
            <p:nvPr/>
          </p:nvSpPr>
          <p:spPr>
            <a:xfrm>
              <a:off x="7150112" y="3695196"/>
              <a:ext cx="1124656" cy="646327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zh-CN" altLang="en-US" dirty="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rPr>
                <a:t>不同段落不同文章</a:t>
              </a:r>
              <a:endPara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</p:grpSp>
      <p:graphicFrame>
        <p:nvGraphicFramePr>
          <p:cNvPr id="18" name="内容占位符 3">
            <a:extLst>
              <a:ext uri="{FF2B5EF4-FFF2-40B4-BE49-F238E27FC236}">
                <a16:creationId xmlns:a16="http://schemas.microsoft.com/office/drawing/2014/main" id="{745F0896-4F1D-5C4D-8DD9-84B684C13F64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804087" y="3551060"/>
          <a:ext cx="6692732" cy="1836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7658">
                  <a:extLst>
                    <a:ext uri="{9D8B030D-6E8A-4147-A177-3AD203B41FA5}">
                      <a16:colId xmlns:a16="http://schemas.microsoft.com/office/drawing/2014/main" val="546244576"/>
                    </a:ext>
                  </a:extLst>
                </a:gridCol>
                <a:gridCol w="2137537">
                  <a:extLst>
                    <a:ext uri="{9D8B030D-6E8A-4147-A177-3AD203B41FA5}">
                      <a16:colId xmlns:a16="http://schemas.microsoft.com/office/drawing/2014/main" val="3460187829"/>
                    </a:ext>
                  </a:extLst>
                </a:gridCol>
                <a:gridCol w="2137537">
                  <a:extLst>
                    <a:ext uri="{9D8B030D-6E8A-4147-A177-3AD203B41FA5}">
                      <a16:colId xmlns:a16="http://schemas.microsoft.com/office/drawing/2014/main" val="1018924704"/>
                    </a:ext>
                  </a:extLst>
                </a:gridCol>
              </a:tblGrid>
              <a:tr h="6122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/>
                        <a:t>方法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quality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3219675"/>
                  </a:ext>
                </a:extLst>
              </a:tr>
              <a:tr h="612295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2SiBert+wwm+DA+trial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84.867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85.672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578601"/>
                  </a:ext>
                </a:extLst>
              </a:tr>
              <a:tr h="612295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3SiBert+wwm+DA+trial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85.882(+1.015)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87.226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9500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524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189ABB-B805-1242-9779-1394D08B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动态数据增强</a:t>
            </a:r>
            <a:endParaRPr lang="en" altLang="zh-CN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6C16CB0-D903-D14B-82AA-F435F180A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6765"/>
            <a:ext cx="10515600" cy="4351339"/>
          </a:xfrm>
        </p:spPr>
        <p:txBody>
          <a:bodyPr/>
          <a:lstStyle/>
          <a:p>
            <a:r>
              <a:rPr kumimoji="1" lang="zh-CN" altLang="en-US" sz="2400" dirty="0"/>
              <a:t>为了能够进一步提高模型对</a:t>
            </a:r>
            <a:r>
              <a:rPr kumimoji="1" lang="en-US" altLang="zh-CN" sz="2400" dirty="0"/>
              <a:t>unknown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choice</a:t>
            </a:r>
            <a:r>
              <a:rPr kumimoji="1" lang="zh-CN" altLang="en-US" sz="2400" dirty="0"/>
              <a:t>的分类性能，我们改进了数据增强的方案。</a:t>
            </a:r>
            <a:endParaRPr kumimoji="1" lang="en-US" altLang="zh-CN" sz="2400" dirty="0"/>
          </a:p>
          <a:p>
            <a:r>
              <a:rPr kumimoji="1" lang="en-US" altLang="zh-CN" sz="2400" dirty="0"/>
              <a:t>1.</a:t>
            </a:r>
            <a:r>
              <a:rPr kumimoji="1" lang="zh-CN" altLang="en-US" sz="2400" dirty="0"/>
              <a:t> 第一个</a:t>
            </a:r>
            <a:r>
              <a:rPr kumimoji="1" lang="en-US" altLang="zh-CN" sz="2400" dirty="0"/>
              <a:t>epoch</a:t>
            </a:r>
            <a:r>
              <a:rPr kumimoji="1" lang="zh-CN" altLang="en-US" sz="2400" dirty="0"/>
              <a:t>后每个</a:t>
            </a:r>
            <a:r>
              <a:rPr kumimoji="1" lang="en-US" altLang="zh-CN" sz="2400" dirty="0"/>
              <a:t>epoch</a:t>
            </a:r>
            <a:r>
              <a:rPr kumimoji="1" lang="zh-CN" altLang="en-US" sz="2400" dirty="0"/>
              <a:t>动态生成训练数据。</a:t>
            </a:r>
            <a:endParaRPr kumimoji="1" lang="en-US" altLang="zh-CN" sz="2400" dirty="0"/>
          </a:p>
          <a:p>
            <a:r>
              <a:rPr kumimoji="1" lang="en-US" altLang="zh-CN" sz="2400" dirty="0"/>
              <a:t>2.</a:t>
            </a:r>
            <a:r>
              <a:rPr kumimoji="1" lang="zh-CN" altLang="en-US" sz="2400" dirty="0"/>
              <a:t> 每个</a:t>
            </a:r>
            <a:r>
              <a:rPr kumimoji="1" lang="en-US" altLang="zh-CN" sz="2400" dirty="0"/>
              <a:t>epoch</a:t>
            </a:r>
            <a:r>
              <a:rPr kumimoji="1" lang="zh-CN" altLang="en-US" sz="2400" dirty="0"/>
              <a:t>动态随机截断，截断外的部分作为</a:t>
            </a:r>
            <a:r>
              <a:rPr kumimoji="1" lang="en-US" altLang="zh-CN" sz="2400" dirty="0"/>
              <a:t>unknown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choices</a:t>
            </a:r>
            <a:r>
              <a:rPr kumimoji="1" lang="zh-CN" altLang="en-US" sz="2400" dirty="0"/>
              <a:t>。</a:t>
            </a:r>
            <a:endParaRPr kumimoji="1" lang="en-US" altLang="zh-CN" sz="2400" dirty="0"/>
          </a:p>
        </p:txBody>
      </p:sp>
      <p:graphicFrame>
        <p:nvGraphicFramePr>
          <p:cNvPr id="18" name="内容占位符 3">
            <a:extLst>
              <a:ext uri="{FF2B5EF4-FFF2-40B4-BE49-F238E27FC236}">
                <a16:creationId xmlns:a16="http://schemas.microsoft.com/office/drawing/2014/main" id="{745F0896-4F1D-5C4D-8DD9-84B684C13F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0531359"/>
              </p:ext>
            </p:extLst>
          </p:nvPr>
        </p:nvGraphicFramePr>
        <p:xfrm>
          <a:off x="1410130" y="3389167"/>
          <a:ext cx="8772822" cy="1836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9062">
                  <a:extLst>
                    <a:ext uri="{9D8B030D-6E8A-4147-A177-3AD203B41FA5}">
                      <a16:colId xmlns:a16="http://schemas.microsoft.com/office/drawing/2014/main" val="546244576"/>
                    </a:ext>
                  </a:extLst>
                </a:gridCol>
                <a:gridCol w="2801880">
                  <a:extLst>
                    <a:ext uri="{9D8B030D-6E8A-4147-A177-3AD203B41FA5}">
                      <a16:colId xmlns:a16="http://schemas.microsoft.com/office/drawing/2014/main" val="3460187829"/>
                    </a:ext>
                  </a:extLst>
                </a:gridCol>
                <a:gridCol w="2801880">
                  <a:extLst>
                    <a:ext uri="{9D8B030D-6E8A-4147-A177-3AD203B41FA5}">
                      <a16:colId xmlns:a16="http://schemas.microsoft.com/office/drawing/2014/main" val="1018924704"/>
                    </a:ext>
                  </a:extLst>
                </a:gridCol>
              </a:tblGrid>
              <a:tr h="6122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/>
                        <a:t>方法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quality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3219675"/>
                  </a:ext>
                </a:extLst>
              </a:tr>
              <a:tr h="612295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3SiBert+wwm+DA+trial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85.882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87.226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578601"/>
                  </a:ext>
                </a:extLst>
              </a:tr>
              <a:tr h="612295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3SiBert+wwm+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动态</a:t>
                      </a:r>
                      <a:r>
                        <a:rPr lang="en-US" altLang="zh-C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DA+trial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87.323(+1.441)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87.167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9500673"/>
                  </a:ext>
                </a:extLst>
              </a:tr>
            </a:tbl>
          </a:graphicData>
        </a:graphic>
      </p:graphicFrame>
      <p:sp>
        <p:nvSpPr>
          <p:cNvPr id="6" name="矩形 5">
            <a:extLst>
              <a:ext uri="{FF2B5EF4-FFF2-40B4-BE49-F238E27FC236}">
                <a16:creationId xmlns:a16="http://schemas.microsoft.com/office/drawing/2014/main" id="{8CC41181-6857-104E-BA0D-71711D811FC6}"/>
              </a:ext>
            </a:extLst>
          </p:cNvPr>
          <p:cNvSpPr/>
          <p:nvPr/>
        </p:nvSpPr>
        <p:spPr>
          <a:xfrm>
            <a:off x="2488594" y="3548417"/>
            <a:ext cx="6615896" cy="1740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9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context</a:t>
            </a:r>
            <a:r>
              <a:rPr lang="en-US" altLang="zh-CN" sz="19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森林里有一棵大树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en-US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[BLANK1]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，还从来没有看到过鸟宝宝长什么样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…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[BLANK2]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，一下子飞到了树顶上。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蓝狐狸，你看到了吗？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”…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[BLANK3]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，立刻大喊大叫：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抓强盗啊！抓强盗啊！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…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[BLANK4]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，全都飞了过来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[BLANK5]</a:t>
            </a:r>
            <a:r>
              <a:rPr lang="zh-CN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，它飞得不高，也飞得不快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…</a:t>
            </a:r>
            <a:r>
              <a:rPr lang="en-US" altLang="zh-CN" sz="1200" dirty="0"/>
              <a:t> </a:t>
            </a:r>
            <a:endParaRPr lang="zh-CN" altLang="zh-CN" sz="1200" dirty="0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52448950-D834-AD41-B5E5-0A7E3E83C30D}"/>
              </a:ext>
            </a:extLst>
          </p:cNvPr>
          <p:cNvGrpSpPr/>
          <p:nvPr/>
        </p:nvGrpSpPr>
        <p:grpSpPr>
          <a:xfrm>
            <a:off x="1093284" y="3153650"/>
            <a:ext cx="10394065" cy="2346424"/>
            <a:chOff x="1093284" y="3153650"/>
            <a:chExt cx="10394065" cy="2346424"/>
          </a:xfrm>
        </p:grpSpPr>
        <p:sp>
          <p:nvSpPr>
            <p:cNvPr id="4" name="左中括号 3">
              <a:extLst>
                <a:ext uri="{FF2B5EF4-FFF2-40B4-BE49-F238E27FC236}">
                  <a16:creationId xmlns:a16="http://schemas.microsoft.com/office/drawing/2014/main" id="{52F211EB-D469-C74B-BEBF-D88FAC3F1506}"/>
                </a:ext>
              </a:extLst>
            </p:cNvPr>
            <p:cNvSpPr/>
            <p:nvPr/>
          </p:nvSpPr>
          <p:spPr>
            <a:xfrm>
              <a:off x="6926925" y="3548417"/>
              <a:ext cx="173619" cy="421723"/>
            </a:xfrm>
            <a:prstGeom prst="leftBracket">
              <a:avLst/>
            </a:prstGeom>
            <a:ln w="38100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4" name="左中括号 13">
              <a:extLst>
                <a:ext uri="{FF2B5EF4-FFF2-40B4-BE49-F238E27FC236}">
                  <a16:creationId xmlns:a16="http://schemas.microsoft.com/office/drawing/2014/main" id="{669A0077-CB9F-7C4E-B0B1-A5269FD1C252}"/>
                </a:ext>
              </a:extLst>
            </p:cNvPr>
            <p:cNvSpPr/>
            <p:nvPr/>
          </p:nvSpPr>
          <p:spPr>
            <a:xfrm rot="10800000">
              <a:off x="4475021" y="4550997"/>
              <a:ext cx="173619" cy="421723"/>
            </a:xfrm>
            <a:prstGeom prst="leftBracket">
              <a:avLst/>
            </a:prstGeom>
            <a:ln w="38100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3" name="线形标注 1 12">
              <a:extLst>
                <a:ext uri="{FF2B5EF4-FFF2-40B4-BE49-F238E27FC236}">
                  <a16:creationId xmlns:a16="http://schemas.microsoft.com/office/drawing/2014/main" id="{D9232C08-A062-F845-ADFC-C08B7BE33310}"/>
                </a:ext>
              </a:extLst>
            </p:cNvPr>
            <p:cNvSpPr/>
            <p:nvPr/>
          </p:nvSpPr>
          <p:spPr>
            <a:xfrm>
              <a:off x="3516409" y="3568700"/>
              <a:ext cx="1882657" cy="401440"/>
            </a:xfrm>
            <a:prstGeom prst="borderCallout1">
              <a:avLst>
                <a:gd name="adj1" fmla="val 18750"/>
                <a:gd name="adj2" fmla="val -8333"/>
                <a:gd name="adj3" fmla="val -17064"/>
                <a:gd name="adj4" fmla="val -31950"/>
              </a:avLst>
            </a:prstGeom>
            <a:noFill/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16" name="线形标注 1 15">
              <a:extLst>
                <a:ext uri="{FF2B5EF4-FFF2-40B4-BE49-F238E27FC236}">
                  <a16:creationId xmlns:a16="http://schemas.microsoft.com/office/drawing/2014/main" id="{84B9606E-6A5E-4948-A03C-366A9E0F55A3}"/>
                </a:ext>
              </a:extLst>
            </p:cNvPr>
            <p:cNvSpPr/>
            <p:nvPr/>
          </p:nvSpPr>
          <p:spPr>
            <a:xfrm>
              <a:off x="7650501" y="4581422"/>
              <a:ext cx="1453990" cy="401440"/>
            </a:xfrm>
            <a:prstGeom prst="borderCallout1">
              <a:avLst>
                <a:gd name="adj1" fmla="val 85067"/>
                <a:gd name="adj2" fmla="val 107892"/>
                <a:gd name="adj3" fmla="val 150167"/>
                <a:gd name="adj4" fmla="val 137193"/>
              </a:avLst>
            </a:prstGeom>
            <a:noFill/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8634DD5B-E5B3-D549-997F-19762E8E3A39}"/>
                </a:ext>
              </a:extLst>
            </p:cNvPr>
            <p:cNvSpPr/>
            <p:nvPr/>
          </p:nvSpPr>
          <p:spPr>
            <a:xfrm>
              <a:off x="1093284" y="3153650"/>
              <a:ext cx="1909217" cy="4182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900" b="1" dirty="0"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indomain_neg1</a:t>
              </a:r>
              <a:endParaRPr lang="zh-CN" altLang="zh-CN" sz="1200" dirty="0"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6B138AA0-C31F-BD42-9DFE-F5D2BA5A258F}"/>
                </a:ext>
              </a:extLst>
            </p:cNvPr>
            <p:cNvSpPr/>
            <p:nvPr/>
          </p:nvSpPr>
          <p:spPr>
            <a:xfrm>
              <a:off x="9586755" y="5081818"/>
              <a:ext cx="1900594" cy="4182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900" b="1" dirty="0"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rPr>
                <a:t>indomain_neg2</a:t>
              </a:r>
              <a:endParaRPr lang="zh-CN" altLang="zh-CN" sz="1200" dirty="0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id="{ED8C2902-021F-6B4E-8624-78E6D58D23F5}"/>
              </a:ext>
            </a:extLst>
          </p:cNvPr>
          <p:cNvSpPr/>
          <p:nvPr/>
        </p:nvSpPr>
        <p:spPr>
          <a:xfrm>
            <a:off x="1891818" y="5461569"/>
            <a:ext cx="7809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经过</a:t>
            </a:r>
            <a:r>
              <a:rPr lang="en-US" altLang="zh-CN" dirty="0"/>
              <a:t>SDRP+</a:t>
            </a:r>
            <a:r>
              <a:rPr lang="zh-CN" altLang="en-US" dirty="0"/>
              <a:t>动态</a:t>
            </a:r>
            <a:r>
              <a:rPr lang="en-US" altLang="zh-CN" dirty="0"/>
              <a:t>DA</a:t>
            </a:r>
            <a:r>
              <a:rPr lang="zh-CN" altLang="en-US" dirty="0"/>
              <a:t>后，</a:t>
            </a:r>
            <a:r>
              <a:rPr lang="en-US" altLang="zh-CN" dirty="0" err="1"/>
              <a:t>Unknwon</a:t>
            </a:r>
            <a:r>
              <a:rPr lang="zh-CN" altLang="en-US" dirty="0"/>
              <a:t> </a:t>
            </a:r>
            <a:r>
              <a:rPr lang="en-US" altLang="zh-CN" dirty="0"/>
              <a:t>choice</a:t>
            </a:r>
            <a:r>
              <a:rPr lang="zh-CN" altLang="en-US" dirty="0"/>
              <a:t>在所有错误中的占比从</a:t>
            </a:r>
            <a:r>
              <a:rPr lang="en-US" altLang="zh-CN" dirty="0"/>
              <a:t>55%</a:t>
            </a:r>
            <a:r>
              <a:rPr lang="zh-CN" altLang="en-US" dirty="0"/>
              <a:t>降低到</a:t>
            </a:r>
            <a:r>
              <a:rPr lang="en-US" altLang="zh-CN" dirty="0"/>
              <a:t>26%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873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189ABB-B805-1242-9779-1394D08B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" dirty="0"/>
              <a:t>预训练</a:t>
            </a:r>
            <a:r>
              <a:rPr lang="zh-CN" altLang="en-US" dirty="0"/>
              <a:t>模型的领域迁移</a:t>
            </a:r>
            <a:endParaRPr lang="en" altLang="zh-CN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6C16CB0-D903-D14B-82AA-F435F180A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6765"/>
            <a:ext cx="10515600" cy="4351339"/>
          </a:xfrm>
        </p:spPr>
        <p:txBody>
          <a:bodyPr/>
          <a:lstStyle/>
          <a:p>
            <a:r>
              <a:rPr kumimoji="1" lang="zh-CN" altLang="en-US" sz="2400" dirty="0"/>
              <a:t>为了使得预训练模型更贴近</a:t>
            </a:r>
            <a:r>
              <a:rPr kumimoji="1" lang="en-US" altLang="zh-CN" sz="2400" dirty="0"/>
              <a:t>cmrc2019</a:t>
            </a:r>
            <a:r>
              <a:rPr kumimoji="1" lang="zh-CN" altLang="en-US" sz="2400" dirty="0"/>
              <a:t>的任务，在之前预训练模型的基础上我们把</a:t>
            </a:r>
            <a:r>
              <a:rPr kumimoji="1" lang="en-US" altLang="zh-CN" sz="2400" dirty="0"/>
              <a:t>Sentence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Insertion</a:t>
            </a:r>
            <a:r>
              <a:rPr kumimoji="1" lang="zh-CN" altLang="en-US" sz="2400" dirty="0"/>
              <a:t>任务替换为短句抽取</a:t>
            </a:r>
            <a:r>
              <a:rPr kumimoji="1" lang="en-US" altLang="zh-CN" sz="2400" dirty="0"/>
              <a:t>(Short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Sentence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Insertion,</a:t>
            </a:r>
            <a:r>
              <a:rPr kumimoji="1" lang="zh-CN" altLang="en-US" sz="2400" dirty="0"/>
              <a:t> </a:t>
            </a:r>
            <a:r>
              <a:rPr kumimoji="1" lang="en-US" altLang="zh-CN" sz="2400" dirty="0"/>
              <a:t>SSI)</a:t>
            </a:r>
            <a:r>
              <a:rPr kumimoji="1" lang="zh-CN" altLang="en-US" sz="2400" dirty="0"/>
              <a:t>，进一步训练了</a:t>
            </a:r>
            <a:r>
              <a:rPr kumimoji="1" lang="en-US" altLang="zh-CN" sz="2400" dirty="0"/>
              <a:t>500k</a:t>
            </a:r>
            <a:r>
              <a:rPr kumimoji="1" lang="zh-CN" altLang="en-US" sz="2400" dirty="0"/>
              <a:t>步。</a:t>
            </a:r>
            <a:endParaRPr kumimoji="1" lang="en-US" altLang="zh-CN" sz="2400" dirty="0"/>
          </a:p>
          <a:p>
            <a:endParaRPr kumimoji="1" lang="en-US" altLang="zh-CN" sz="2400" dirty="0"/>
          </a:p>
        </p:txBody>
      </p:sp>
      <p:graphicFrame>
        <p:nvGraphicFramePr>
          <p:cNvPr id="18" name="内容占位符 3">
            <a:extLst>
              <a:ext uri="{FF2B5EF4-FFF2-40B4-BE49-F238E27FC236}">
                <a16:creationId xmlns:a16="http://schemas.microsoft.com/office/drawing/2014/main" id="{745F0896-4F1D-5C4D-8DD9-84B684C13F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4801034"/>
              </p:ext>
            </p:extLst>
          </p:nvPr>
        </p:nvGraphicFramePr>
        <p:xfrm>
          <a:off x="1590577" y="4172508"/>
          <a:ext cx="9355808" cy="1836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658">
                  <a:extLst>
                    <a:ext uri="{9D8B030D-6E8A-4147-A177-3AD203B41FA5}">
                      <a16:colId xmlns:a16="http://schemas.microsoft.com/office/drawing/2014/main" val="546244576"/>
                    </a:ext>
                  </a:extLst>
                </a:gridCol>
                <a:gridCol w="2988075">
                  <a:extLst>
                    <a:ext uri="{9D8B030D-6E8A-4147-A177-3AD203B41FA5}">
                      <a16:colId xmlns:a16="http://schemas.microsoft.com/office/drawing/2014/main" val="3460187829"/>
                    </a:ext>
                  </a:extLst>
                </a:gridCol>
                <a:gridCol w="2988075">
                  <a:extLst>
                    <a:ext uri="{9D8B030D-6E8A-4147-A177-3AD203B41FA5}">
                      <a16:colId xmlns:a16="http://schemas.microsoft.com/office/drawing/2014/main" val="1018924704"/>
                    </a:ext>
                  </a:extLst>
                </a:gridCol>
              </a:tblGrid>
              <a:tr h="6122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/>
                        <a:t>方法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quality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3219675"/>
                  </a:ext>
                </a:extLst>
              </a:tr>
              <a:tr h="612295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3SiBert+wwm+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动态</a:t>
                      </a:r>
                      <a:r>
                        <a:rPr lang="en-US" altLang="zh-C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DA+trial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87.323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87.167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578601"/>
                  </a:ext>
                </a:extLst>
              </a:tr>
              <a:tr h="612295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3SiBert+wwm+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动态</a:t>
                      </a:r>
                      <a:r>
                        <a:rPr lang="en-US" altLang="zh-C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DA+trial+SSI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90.009(+2.686)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89.706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9500673"/>
                  </a:ext>
                </a:extLst>
              </a:tr>
            </a:tbl>
          </a:graphicData>
        </a:graphic>
      </p:graphicFrame>
      <p:sp>
        <p:nvSpPr>
          <p:cNvPr id="4" name="矩形 3">
            <a:extLst>
              <a:ext uri="{FF2B5EF4-FFF2-40B4-BE49-F238E27FC236}">
                <a16:creationId xmlns:a16="http://schemas.microsoft.com/office/drawing/2014/main" id="{52F3C9E4-DD68-B34C-8FE0-7A4D7653E53C}"/>
              </a:ext>
            </a:extLst>
          </p:cNvPr>
          <p:cNvSpPr/>
          <p:nvPr/>
        </p:nvSpPr>
        <p:spPr>
          <a:xfrm>
            <a:off x="268320" y="3087884"/>
            <a:ext cx="5654234" cy="2169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context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森林里有一棵大树，树上有一个鸟窝。</a:t>
            </a:r>
            <a:r>
              <a:rPr lang="zh-CN" altLang="zh-CN" sz="1600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小动物们只看到过鸟妈妈和鸟爸爸在鸟窝里飞进飞出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，还从来没有看到过鸟宝宝长什么样</a:t>
            </a:r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… 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，一下子飞到了树顶上。</a:t>
            </a:r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蓝狐狸，你看到了吗？</a:t>
            </a:r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”…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1600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立刻大喊大叫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抓强盗啊！抓强盗啊！强盗闯进了我们家里，想偷我们的孩子！</a:t>
            </a:r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，全都飞了过来。他们扇着翅膀，</a:t>
            </a:r>
            <a:r>
              <a:rPr lang="zh-CN" altLang="zh-CN" sz="1600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朝蓝狐狸冲过来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，用尖尖的嘴啄他，用爪子抓他</a:t>
            </a:r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1600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它飞得不高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，也飞得不快</a:t>
            </a:r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…</a:t>
            </a:r>
            <a:r>
              <a:rPr lang="en-US" altLang="zh-CN" sz="1100" dirty="0"/>
              <a:t> </a:t>
            </a:r>
            <a:endParaRPr lang="zh-CN" altLang="zh-CN" sz="1100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10AD395-3890-0845-AD7E-3BB4267C9AF0}"/>
              </a:ext>
            </a:extLst>
          </p:cNvPr>
          <p:cNvSpPr/>
          <p:nvPr/>
        </p:nvSpPr>
        <p:spPr>
          <a:xfrm>
            <a:off x="6780663" y="3087884"/>
            <a:ext cx="4993513" cy="2169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context</a:t>
            </a:r>
            <a:r>
              <a:rPr lang="en-US" altLang="zh-CN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森林里有一棵大树，树上有一个鸟窝。</a:t>
            </a:r>
            <a:r>
              <a:rPr lang="en-US" altLang="zh-CN" sz="1600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[MASK_SEN]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，还从来没有看到过鸟宝宝长什么样</a:t>
            </a:r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… 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，一下子飞到了树顶上。</a:t>
            </a:r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蓝狐狸，你看到了吗？</a:t>
            </a:r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”…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1600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[MASK_SEN]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抓强盗啊！抓强盗啊！强盗闯进了我们家里，想偷我们的孩子！</a:t>
            </a:r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，全都飞了过来。他们扇着翅膀，</a:t>
            </a:r>
            <a:r>
              <a:rPr lang="en-US" altLang="zh-CN" sz="1600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[MASK_SEN]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，用尖尖的嘴啄他，用爪子抓他</a:t>
            </a:r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1600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[MASK_SEN]</a:t>
            </a:r>
            <a:r>
              <a:rPr lang="zh-CN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，也飞得不快</a:t>
            </a:r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…</a:t>
            </a:r>
            <a:r>
              <a:rPr lang="en-US" altLang="zh-CN" sz="1100" dirty="0"/>
              <a:t> </a:t>
            </a:r>
            <a:endParaRPr lang="zh-CN" altLang="zh-CN" sz="1100" dirty="0"/>
          </a:p>
        </p:txBody>
      </p:sp>
      <p:sp>
        <p:nvSpPr>
          <p:cNvPr id="5" name="右箭头 4">
            <a:extLst>
              <a:ext uri="{FF2B5EF4-FFF2-40B4-BE49-F238E27FC236}">
                <a16:creationId xmlns:a16="http://schemas.microsoft.com/office/drawing/2014/main" id="{9CEF65A5-E919-BA47-A491-B8D3A521C702}"/>
              </a:ext>
            </a:extLst>
          </p:cNvPr>
          <p:cNvSpPr/>
          <p:nvPr/>
        </p:nvSpPr>
        <p:spPr>
          <a:xfrm>
            <a:off x="6038919" y="3930192"/>
            <a:ext cx="625379" cy="484632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0333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B79F75-812C-E04E-AB2F-3651B793E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z="3600" dirty="0"/>
              <a:t>平安集团</a:t>
            </a:r>
            <a:r>
              <a:rPr kumimoji="1" lang="en-US" altLang="zh-CN" sz="3600" dirty="0"/>
              <a:t>Gammalab</a:t>
            </a:r>
            <a:r>
              <a:rPr kumimoji="1" lang="zh-CN" altLang="en-US" sz="3600" dirty="0"/>
              <a:t>在国际国内</a:t>
            </a:r>
            <a:r>
              <a:rPr kumimoji="1" lang="en-US" altLang="zh-CN" sz="3600" dirty="0"/>
              <a:t>AI</a:t>
            </a:r>
            <a:r>
              <a:rPr kumimoji="1" lang="zh-CN" altLang="en-US" sz="3600" dirty="0"/>
              <a:t>竞赛多次获奖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A90D43F-6BEB-3049-9CFE-E3F257226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6766"/>
            <a:ext cx="10515600" cy="501872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kumimoji="1" lang="en-US" altLang="zh-CN" dirty="0"/>
              <a:t>2018EmotioNet</a:t>
            </a:r>
            <a:r>
              <a:rPr kumimoji="1" lang="zh-CN" altLang="en-US" dirty="0"/>
              <a:t>面部动作单元竞赛第一</a:t>
            </a:r>
            <a:endParaRPr kumimoji="1" lang="en-US" altLang="zh-CN" dirty="0"/>
          </a:p>
          <a:p>
            <a:pPr>
              <a:lnSpc>
                <a:spcPct val="150000"/>
              </a:lnSpc>
            </a:pPr>
            <a:r>
              <a:rPr kumimoji="1" lang="en-US" altLang="zh-CN" dirty="0"/>
              <a:t>SQUAD2.0</a:t>
            </a:r>
            <a:r>
              <a:rPr kumimoji="1" lang="zh-CN" altLang="en-US" dirty="0"/>
              <a:t>阅读理解榜单第一（</a:t>
            </a:r>
            <a:r>
              <a:rPr kumimoji="1" lang="en-US" altLang="zh-CN" dirty="0"/>
              <a:t>2018</a:t>
            </a:r>
            <a:r>
              <a:rPr kumimoji="1" lang="zh-CN" altLang="en-US" dirty="0"/>
              <a:t>年</a:t>
            </a:r>
            <a:r>
              <a:rPr kumimoji="1" lang="en-US" altLang="zh-CN" dirty="0"/>
              <a:t>11</a:t>
            </a:r>
            <a:r>
              <a:rPr kumimoji="1" lang="zh-CN" altLang="en-US" dirty="0"/>
              <a:t>月榜单）</a:t>
            </a:r>
            <a:endParaRPr kumimoji="1" lang="en-US" altLang="zh-CN" dirty="0"/>
          </a:p>
          <a:p>
            <a:pPr>
              <a:lnSpc>
                <a:spcPct val="150000"/>
              </a:lnSpc>
            </a:pPr>
            <a:r>
              <a:rPr kumimoji="1" lang="en-US" altLang="zh-CN" dirty="0" err="1"/>
              <a:t>SemEval</a:t>
            </a:r>
            <a:r>
              <a:rPr kumimoji="1" lang="en-US" altLang="zh-CN" dirty="0"/>
              <a:t> 2019</a:t>
            </a:r>
            <a:r>
              <a:rPr kumimoji="1" lang="zh-CN" altLang="en-US" dirty="0"/>
              <a:t>文字对话情绪识别竞赛第一</a:t>
            </a:r>
            <a:endParaRPr kumimoji="1" lang="en-US" altLang="zh-CN" dirty="0"/>
          </a:p>
          <a:p>
            <a:pPr>
              <a:lnSpc>
                <a:spcPct val="150000"/>
              </a:lnSpc>
            </a:pPr>
            <a:r>
              <a:rPr kumimoji="1" lang="en-US" altLang="zh-CN" dirty="0"/>
              <a:t>DSTC</a:t>
            </a:r>
            <a:r>
              <a:rPr kumimoji="1" lang="zh-CN" altLang="en-US" dirty="0"/>
              <a:t> </a:t>
            </a:r>
            <a:r>
              <a:rPr kumimoji="1" lang="en-US" altLang="zh-CN" dirty="0"/>
              <a:t>2018</a:t>
            </a:r>
            <a:r>
              <a:rPr kumimoji="1" lang="zh-CN" altLang="en-US" dirty="0"/>
              <a:t>对话生成竞赛人工评测第一</a:t>
            </a:r>
            <a:endParaRPr kumimoji="1" lang="en-US" altLang="zh-CN" dirty="0"/>
          </a:p>
          <a:p>
            <a:pPr>
              <a:lnSpc>
                <a:spcPct val="150000"/>
              </a:lnSpc>
            </a:pPr>
            <a:r>
              <a:rPr kumimoji="1" lang="en-US" altLang="zh-CN" dirty="0" err="1"/>
              <a:t>DAWNBenchmark</a:t>
            </a:r>
            <a:r>
              <a:rPr kumimoji="1" lang="zh-CN" altLang="en-US" dirty="0"/>
              <a:t>推理速度竞赛第一（</a:t>
            </a:r>
            <a:r>
              <a:rPr kumimoji="1" lang="en-US" altLang="zh-CN" dirty="0"/>
              <a:t>2019</a:t>
            </a:r>
            <a:r>
              <a:rPr kumimoji="1" lang="zh-CN" altLang="en-US" dirty="0"/>
              <a:t>年</a:t>
            </a:r>
            <a:r>
              <a:rPr kumimoji="1" lang="en-US" altLang="zh-CN" dirty="0"/>
              <a:t>5</a:t>
            </a:r>
            <a:r>
              <a:rPr kumimoji="1" lang="zh-CN" altLang="en-US" dirty="0"/>
              <a:t>月榜单）</a:t>
            </a:r>
            <a:endParaRPr kumimoji="1" lang="en-US" altLang="zh-CN" dirty="0"/>
          </a:p>
          <a:p>
            <a:pPr>
              <a:lnSpc>
                <a:spcPct val="150000"/>
              </a:lnSpc>
            </a:pPr>
            <a:r>
              <a:rPr kumimoji="1" lang="en-US" altLang="zh-CN" dirty="0" err="1"/>
              <a:t>ActivityNet</a:t>
            </a:r>
            <a:r>
              <a:rPr kumimoji="1" lang="zh-CN" altLang="en-US" dirty="0"/>
              <a:t> </a:t>
            </a:r>
            <a:r>
              <a:rPr kumimoji="1" lang="en-US" altLang="zh-CN" dirty="0"/>
              <a:t>2019</a:t>
            </a:r>
            <a:r>
              <a:rPr kumimoji="1" lang="zh-CN" altLang="en-US" dirty="0"/>
              <a:t>动作识别竞赛第三</a:t>
            </a:r>
            <a:endParaRPr kumimoji="1" lang="en-US" altLang="zh-CN" dirty="0"/>
          </a:p>
          <a:p>
            <a:endParaRPr kumimoji="1" lang="en-US" altLang="zh-CN" dirty="0"/>
          </a:p>
          <a:p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713175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189ABB-B805-1242-9779-1394D08B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模型集成</a:t>
            </a:r>
            <a:endParaRPr lang="en" altLang="zh-CN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6C16CB0-D903-D14B-82AA-F435F180A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6765"/>
            <a:ext cx="10515600" cy="4351339"/>
          </a:xfrm>
        </p:spPr>
        <p:txBody>
          <a:bodyPr/>
          <a:lstStyle/>
          <a:p>
            <a:r>
              <a:rPr kumimoji="1" lang="zh-CN" altLang="en-US" sz="2400" dirty="0"/>
              <a:t>由于最终只能提交一次结果，并且资格赛已经结束，我们选择</a:t>
            </a:r>
            <a:r>
              <a:rPr kumimoji="1" lang="en-US" altLang="zh-CN" sz="2400" dirty="0"/>
              <a:t>4</a:t>
            </a:r>
            <a:r>
              <a:rPr kumimoji="1" lang="zh-CN" altLang="en-US" sz="2400" dirty="0"/>
              <a:t>个不同随机种子训练出的单模型与</a:t>
            </a:r>
            <a:r>
              <a:rPr kumimoji="1" lang="en-US" altLang="zh-CN" sz="2400" dirty="0"/>
              <a:t>1</a:t>
            </a:r>
            <a:r>
              <a:rPr kumimoji="1" lang="zh-CN" altLang="en-US" sz="2400" dirty="0"/>
              <a:t>个资格赛的最优模型进行集成。</a:t>
            </a:r>
            <a:endParaRPr kumimoji="1" lang="en-US" altLang="zh-CN" sz="2400" dirty="0"/>
          </a:p>
          <a:p>
            <a:r>
              <a:rPr kumimoji="1" lang="zh-CN" altLang="en-US" sz="2400" dirty="0"/>
              <a:t>集成方法非常简单，在动态推断的时候对输出</a:t>
            </a:r>
            <a:r>
              <a:rPr kumimoji="1" lang="en-US" altLang="zh-CN" sz="2400" dirty="0"/>
              <a:t>logits(</a:t>
            </a:r>
            <a:r>
              <a:rPr kumimoji="1" lang="en-US" altLang="zh-CN" sz="2400" dirty="0" err="1"/>
              <a:t>softmax</a:t>
            </a:r>
            <a:r>
              <a:rPr kumimoji="1" lang="zh-CN" altLang="en-US" sz="2400" dirty="0"/>
              <a:t>前</a:t>
            </a:r>
            <a:r>
              <a:rPr kumimoji="1" lang="en-US" altLang="zh-CN" sz="2400" dirty="0"/>
              <a:t>)</a:t>
            </a:r>
            <a:r>
              <a:rPr kumimoji="1" lang="zh-CN" altLang="en-US" sz="2400" dirty="0"/>
              <a:t>进行相加。</a:t>
            </a:r>
            <a:endParaRPr kumimoji="1" lang="en-US" altLang="zh-CN" sz="2400" dirty="0"/>
          </a:p>
        </p:txBody>
      </p:sp>
      <p:graphicFrame>
        <p:nvGraphicFramePr>
          <p:cNvPr id="18" name="内容占位符 3">
            <a:extLst>
              <a:ext uri="{FF2B5EF4-FFF2-40B4-BE49-F238E27FC236}">
                <a16:creationId xmlns:a16="http://schemas.microsoft.com/office/drawing/2014/main" id="{745F0896-4F1D-5C4D-8DD9-84B684C13F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376190"/>
              </p:ext>
            </p:extLst>
          </p:nvPr>
        </p:nvGraphicFramePr>
        <p:xfrm>
          <a:off x="1418096" y="3206187"/>
          <a:ext cx="9355808" cy="1836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658">
                  <a:extLst>
                    <a:ext uri="{9D8B030D-6E8A-4147-A177-3AD203B41FA5}">
                      <a16:colId xmlns:a16="http://schemas.microsoft.com/office/drawing/2014/main" val="546244576"/>
                    </a:ext>
                  </a:extLst>
                </a:gridCol>
                <a:gridCol w="2988075">
                  <a:extLst>
                    <a:ext uri="{9D8B030D-6E8A-4147-A177-3AD203B41FA5}">
                      <a16:colId xmlns:a16="http://schemas.microsoft.com/office/drawing/2014/main" val="3460187829"/>
                    </a:ext>
                  </a:extLst>
                </a:gridCol>
                <a:gridCol w="2988075">
                  <a:extLst>
                    <a:ext uri="{9D8B030D-6E8A-4147-A177-3AD203B41FA5}">
                      <a16:colId xmlns:a16="http://schemas.microsoft.com/office/drawing/2014/main" val="1018924704"/>
                    </a:ext>
                  </a:extLst>
                </a:gridCol>
              </a:tblGrid>
              <a:tr h="6122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/>
                        <a:t>方法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quality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3219675"/>
                  </a:ext>
                </a:extLst>
              </a:tr>
              <a:tr h="612295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3SiBert+wwm+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动态</a:t>
                      </a:r>
                      <a:r>
                        <a:rPr lang="en-US" altLang="zh-C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DA+trial+SSI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90.009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89.706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578601"/>
                  </a:ext>
                </a:extLst>
              </a:tr>
              <a:tr h="612295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5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个模型集成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90.927(+0.918)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90.789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9500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19063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F76608-6518-E74D-A029-A23536C89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消融实验各改进提升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CC7F590F-1295-5945-ABBC-51E4160192AC}"/>
              </a:ext>
            </a:extLst>
          </p:cNvPr>
          <p:cNvSpPr/>
          <p:nvPr/>
        </p:nvSpPr>
        <p:spPr>
          <a:xfrm>
            <a:off x="112474" y="4192131"/>
            <a:ext cx="1574157" cy="108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简单数据增强</a:t>
            </a:r>
            <a:endParaRPr kumimoji="0" lang="en-US" altLang="zh-CN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+0.328%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246C1E6D-4DD4-AC4B-BF62-34809AD382DA}"/>
              </a:ext>
            </a:extLst>
          </p:cNvPr>
          <p:cNvSpPr/>
          <p:nvPr/>
        </p:nvSpPr>
        <p:spPr>
          <a:xfrm>
            <a:off x="1711228" y="4192130"/>
            <a:ext cx="1551008" cy="108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动态数据增强</a:t>
            </a:r>
            <a:r>
              <a:rPr lang="en-US" altLang="zh-CN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+1.441%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A540C3A8-D6FB-1944-9A17-54FA6833267F}"/>
              </a:ext>
            </a:extLst>
          </p:cNvPr>
          <p:cNvSpPr/>
          <p:nvPr/>
        </p:nvSpPr>
        <p:spPr>
          <a:xfrm>
            <a:off x="3295168" y="4199197"/>
            <a:ext cx="1679776" cy="108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SentencePiece</a:t>
            </a:r>
            <a:r>
              <a: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字词混合模型</a:t>
            </a:r>
            <a:r>
              <a:rPr lang="en-US" altLang="zh-CN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+1.899%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95498720-2F4D-D444-BFE3-B8AC44BABBC7}"/>
              </a:ext>
            </a:extLst>
          </p:cNvPr>
          <p:cNvSpPr/>
          <p:nvPr/>
        </p:nvSpPr>
        <p:spPr>
          <a:xfrm>
            <a:off x="5007876" y="4192129"/>
            <a:ext cx="1484455" cy="10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zh-CN" altLang="en-US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预训练数据集多样化扩增</a:t>
            </a:r>
            <a:endParaRPr lang="en-US" altLang="zh-CN" dirty="0">
              <a:solidFill>
                <a:srgbClr val="000000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+1.47%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1115DA2C-88FA-5246-8353-A1BAD29C5EF1}"/>
              </a:ext>
            </a:extLst>
          </p:cNvPr>
          <p:cNvSpPr/>
          <p:nvPr/>
        </p:nvSpPr>
        <p:spPr>
          <a:xfrm>
            <a:off x="6514460" y="4192127"/>
            <a:ext cx="2011099" cy="10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SI</a:t>
            </a:r>
            <a:r>
              <a:rPr lang="zh-CN" altLang="en-US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和全词</a:t>
            </a:r>
            <a:r>
              <a:rPr lang="en-US" altLang="zh-CN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mask</a:t>
            </a:r>
            <a:r>
              <a:rPr lang="zh-CN" altLang="en-US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任务</a:t>
            </a:r>
            <a:endParaRPr lang="en-US" altLang="zh-CN" dirty="0">
              <a:solidFill>
                <a:srgbClr val="000000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+7.97%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3A1F836B-823B-FF40-9D97-78718176668A}"/>
              </a:ext>
            </a:extLst>
          </p:cNvPr>
          <p:cNvSpPr/>
          <p:nvPr/>
        </p:nvSpPr>
        <p:spPr>
          <a:xfrm>
            <a:off x="9693951" y="4175571"/>
            <a:ext cx="1079554" cy="10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zh-CN" altLang="en-US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领域迁移</a:t>
            </a: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+2.686%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0C67D289-B92B-964C-A658-0E219317B380}"/>
              </a:ext>
            </a:extLst>
          </p:cNvPr>
          <p:cNvSpPr/>
          <p:nvPr/>
        </p:nvSpPr>
        <p:spPr>
          <a:xfrm>
            <a:off x="8548383" y="4181827"/>
            <a:ext cx="1122744" cy="10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 hangingPunct="0"/>
            <a:r>
              <a:rPr lang="en-US" altLang="zh-CN" dirty="0"/>
              <a:t>SDRP</a:t>
            </a:r>
            <a:r>
              <a:rPr lang="zh-CN" altLang="en-US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任务</a:t>
            </a:r>
            <a:endParaRPr lang="en-US" altLang="zh-CN" dirty="0">
              <a:solidFill>
                <a:srgbClr val="000000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+1.015%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48028C57-8145-1B49-81D9-EFFC0042A477}"/>
              </a:ext>
            </a:extLst>
          </p:cNvPr>
          <p:cNvSpPr/>
          <p:nvPr/>
        </p:nvSpPr>
        <p:spPr>
          <a:xfrm>
            <a:off x="10796329" y="4180250"/>
            <a:ext cx="1267643" cy="108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 hangingPunct="0"/>
            <a:r>
              <a:rPr lang="zh-CN" altLang="en-US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动态预测</a:t>
            </a:r>
            <a:endParaRPr lang="en-US" altLang="zh-CN" dirty="0">
              <a:solidFill>
                <a:srgbClr val="000000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+1.116%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grpSp>
        <p:nvGrpSpPr>
          <p:cNvPr id="98" name="组合 97">
            <a:extLst>
              <a:ext uri="{FF2B5EF4-FFF2-40B4-BE49-F238E27FC236}">
                <a16:creationId xmlns:a16="http://schemas.microsoft.com/office/drawing/2014/main" id="{2EAE9956-55F0-0C41-AF17-A0C099FE455C}"/>
              </a:ext>
            </a:extLst>
          </p:cNvPr>
          <p:cNvGrpSpPr/>
          <p:nvPr/>
        </p:nvGrpSpPr>
        <p:grpSpPr>
          <a:xfrm>
            <a:off x="291302" y="1325125"/>
            <a:ext cx="2263975" cy="1358385"/>
            <a:chOff x="5178" y="277456"/>
            <a:chExt cx="2263975" cy="1358385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17" name="圆角矩形 116">
              <a:extLst>
                <a:ext uri="{FF2B5EF4-FFF2-40B4-BE49-F238E27FC236}">
                  <a16:creationId xmlns:a16="http://schemas.microsoft.com/office/drawing/2014/main" id="{63DECC31-7647-6E4C-A069-A40C550ACFC2}"/>
                </a:ext>
              </a:extLst>
            </p:cNvPr>
            <p:cNvSpPr/>
            <p:nvPr/>
          </p:nvSpPr>
          <p:spPr>
            <a:xfrm>
              <a:off x="5178" y="277456"/>
              <a:ext cx="2263975" cy="135838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8" name="圆角矩形 4">
              <a:extLst>
                <a:ext uri="{FF2B5EF4-FFF2-40B4-BE49-F238E27FC236}">
                  <a16:creationId xmlns:a16="http://schemas.microsoft.com/office/drawing/2014/main" id="{F5168BAC-6977-EF41-A3FC-45DAA46BC89D}"/>
                </a:ext>
              </a:extLst>
            </p:cNvPr>
            <p:cNvSpPr txBox="1"/>
            <p:nvPr/>
          </p:nvSpPr>
          <p:spPr>
            <a:xfrm>
              <a:off x="44964" y="317242"/>
              <a:ext cx="2184403" cy="127881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0970" tIns="140970" rIns="140970" bIns="140970" numCol="1" spcCol="1270" anchor="ctr" anchorCtr="0">
              <a:noAutofit/>
            </a:bodyPr>
            <a:lstStyle/>
            <a:p>
              <a:pPr marL="0" lvl="0" indent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3700" kern="1200" dirty="0">
                  <a:solidFill>
                    <a:schemeClr val="tx1"/>
                  </a:solidFill>
                </a:rPr>
                <a:t>Train</a:t>
              </a:r>
              <a:r>
                <a:rPr lang="zh-CN" altLang="en-US" sz="3700" kern="1200" dirty="0">
                  <a:solidFill>
                    <a:schemeClr val="tx1"/>
                  </a:solidFill>
                </a:rPr>
                <a:t> </a:t>
              </a:r>
              <a:r>
                <a:rPr lang="en-US" altLang="zh-CN" sz="3700" kern="1200" dirty="0">
                  <a:solidFill>
                    <a:schemeClr val="tx1"/>
                  </a:solidFill>
                </a:rPr>
                <a:t>data</a:t>
              </a:r>
              <a:endParaRPr lang="zh-CN" altLang="en-US" sz="37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9" name="组合 98">
            <a:extLst>
              <a:ext uri="{FF2B5EF4-FFF2-40B4-BE49-F238E27FC236}">
                <a16:creationId xmlns:a16="http://schemas.microsoft.com/office/drawing/2014/main" id="{4F0A38B9-467A-F349-9AF1-24D88136F84F}"/>
              </a:ext>
            </a:extLst>
          </p:cNvPr>
          <p:cNvGrpSpPr/>
          <p:nvPr/>
        </p:nvGrpSpPr>
        <p:grpSpPr>
          <a:xfrm>
            <a:off x="2781674" y="1723585"/>
            <a:ext cx="479962" cy="561465"/>
            <a:chOff x="2495550" y="675916"/>
            <a:chExt cx="479962" cy="561465"/>
          </a:xfrm>
        </p:grpSpPr>
        <p:sp>
          <p:nvSpPr>
            <p:cNvPr id="115" name="右箭头 114">
              <a:extLst>
                <a:ext uri="{FF2B5EF4-FFF2-40B4-BE49-F238E27FC236}">
                  <a16:creationId xmlns:a16="http://schemas.microsoft.com/office/drawing/2014/main" id="{FF136D4E-AB2B-324A-90A1-5440773E3029}"/>
                </a:ext>
              </a:extLst>
            </p:cNvPr>
            <p:cNvSpPr/>
            <p:nvPr/>
          </p:nvSpPr>
          <p:spPr>
            <a:xfrm>
              <a:off x="2495550" y="675916"/>
              <a:ext cx="479962" cy="56146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6" name="右箭头 6">
              <a:extLst>
                <a:ext uri="{FF2B5EF4-FFF2-40B4-BE49-F238E27FC236}">
                  <a16:creationId xmlns:a16="http://schemas.microsoft.com/office/drawing/2014/main" id="{50F61869-B794-B547-8CBF-8B656774A8D6}"/>
                </a:ext>
              </a:extLst>
            </p:cNvPr>
            <p:cNvSpPr txBox="1"/>
            <p:nvPr/>
          </p:nvSpPr>
          <p:spPr>
            <a:xfrm>
              <a:off x="2495550" y="788209"/>
              <a:ext cx="335973" cy="3368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400" kern="1200"/>
            </a:p>
          </p:txBody>
        </p:sp>
      </p:grpSp>
      <p:grpSp>
        <p:nvGrpSpPr>
          <p:cNvPr id="100" name="组合 99">
            <a:extLst>
              <a:ext uri="{FF2B5EF4-FFF2-40B4-BE49-F238E27FC236}">
                <a16:creationId xmlns:a16="http://schemas.microsoft.com/office/drawing/2014/main" id="{250470F1-49A3-564E-8294-D93066A31232}"/>
              </a:ext>
            </a:extLst>
          </p:cNvPr>
          <p:cNvGrpSpPr/>
          <p:nvPr/>
        </p:nvGrpSpPr>
        <p:grpSpPr>
          <a:xfrm>
            <a:off x="3460867" y="1325125"/>
            <a:ext cx="2263975" cy="1358385"/>
            <a:chOff x="3174743" y="277456"/>
            <a:chExt cx="2263975" cy="135838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13" name="圆角矩形 112">
              <a:extLst>
                <a:ext uri="{FF2B5EF4-FFF2-40B4-BE49-F238E27FC236}">
                  <a16:creationId xmlns:a16="http://schemas.microsoft.com/office/drawing/2014/main" id="{83C91FDD-C5F9-9D4D-BF07-7EC05C127834}"/>
                </a:ext>
              </a:extLst>
            </p:cNvPr>
            <p:cNvSpPr/>
            <p:nvPr/>
          </p:nvSpPr>
          <p:spPr>
            <a:xfrm>
              <a:off x="3174743" y="277456"/>
              <a:ext cx="2263975" cy="135838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4" name="圆角矩形 8">
              <a:extLst>
                <a:ext uri="{FF2B5EF4-FFF2-40B4-BE49-F238E27FC236}">
                  <a16:creationId xmlns:a16="http://schemas.microsoft.com/office/drawing/2014/main" id="{57BAF748-51A8-4943-8F0A-E27CCABB6A4C}"/>
                </a:ext>
              </a:extLst>
            </p:cNvPr>
            <p:cNvSpPr txBox="1"/>
            <p:nvPr/>
          </p:nvSpPr>
          <p:spPr>
            <a:xfrm>
              <a:off x="3214529" y="317242"/>
              <a:ext cx="2184403" cy="127881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3200" kern="1200" dirty="0">
                  <a:solidFill>
                    <a:schemeClr val="tx1"/>
                  </a:solidFill>
                </a:rPr>
                <a:t>Pre-process</a:t>
              </a:r>
              <a:endParaRPr lang="zh-CN" altLang="en-US" sz="32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1" name="组合 100">
            <a:extLst>
              <a:ext uri="{FF2B5EF4-FFF2-40B4-BE49-F238E27FC236}">
                <a16:creationId xmlns:a16="http://schemas.microsoft.com/office/drawing/2014/main" id="{5096AC98-EF88-8846-9B2C-6F4695D765A4}"/>
              </a:ext>
            </a:extLst>
          </p:cNvPr>
          <p:cNvGrpSpPr/>
          <p:nvPr/>
        </p:nvGrpSpPr>
        <p:grpSpPr>
          <a:xfrm>
            <a:off x="5951239" y="1723585"/>
            <a:ext cx="479962" cy="561465"/>
            <a:chOff x="5665115" y="675916"/>
            <a:chExt cx="479962" cy="561465"/>
          </a:xfrm>
        </p:grpSpPr>
        <p:sp>
          <p:nvSpPr>
            <p:cNvPr id="111" name="右箭头 110">
              <a:extLst>
                <a:ext uri="{FF2B5EF4-FFF2-40B4-BE49-F238E27FC236}">
                  <a16:creationId xmlns:a16="http://schemas.microsoft.com/office/drawing/2014/main" id="{41678D86-D29B-3343-AFB2-EF2ACA6D3A41}"/>
                </a:ext>
              </a:extLst>
            </p:cNvPr>
            <p:cNvSpPr/>
            <p:nvPr/>
          </p:nvSpPr>
          <p:spPr>
            <a:xfrm>
              <a:off x="5665115" y="675916"/>
              <a:ext cx="479962" cy="56146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2" name="右箭头 10">
              <a:extLst>
                <a:ext uri="{FF2B5EF4-FFF2-40B4-BE49-F238E27FC236}">
                  <a16:creationId xmlns:a16="http://schemas.microsoft.com/office/drawing/2014/main" id="{8734221C-CE97-D24A-BF03-08C6254E4865}"/>
                </a:ext>
              </a:extLst>
            </p:cNvPr>
            <p:cNvSpPr txBox="1"/>
            <p:nvPr/>
          </p:nvSpPr>
          <p:spPr>
            <a:xfrm>
              <a:off x="5665115" y="788209"/>
              <a:ext cx="335973" cy="3368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400" kern="1200"/>
            </a:p>
          </p:txBody>
        </p:sp>
      </p:grpSp>
      <p:grpSp>
        <p:nvGrpSpPr>
          <p:cNvPr id="102" name="组合 101">
            <a:extLst>
              <a:ext uri="{FF2B5EF4-FFF2-40B4-BE49-F238E27FC236}">
                <a16:creationId xmlns:a16="http://schemas.microsoft.com/office/drawing/2014/main" id="{000C1ADC-AF27-6347-A3E5-D87504F4359D}"/>
              </a:ext>
            </a:extLst>
          </p:cNvPr>
          <p:cNvGrpSpPr/>
          <p:nvPr/>
        </p:nvGrpSpPr>
        <p:grpSpPr>
          <a:xfrm>
            <a:off x="6630432" y="1325125"/>
            <a:ext cx="2263975" cy="1358385"/>
            <a:chOff x="6344308" y="277456"/>
            <a:chExt cx="2263975" cy="1358385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09" name="圆角矩形 108">
              <a:extLst>
                <a:ext uri="{FF2B5EF4-FFF2-40B4-BE49-F238E27FC236}">
                  <a16:creationId xmlns:a16="http://schemas.microsoft.com/office/drawing/2014/main" id="{FDBE6CC5-20E0-F443-9EF8-EB381CFD8ED0}"/>
                </a:ext>
              </a:extLst>
            </p:cNvPr>
            <p:cNvSpPr/>
            <p:nvPr/>
          </p:nvSpPr>
          <p:spPr>
            <a:xfrm>
              <a:off x="6344308" y="277456"/>
              <a:ext cx="2263975" cy="135838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0" name="圆角矩形 12">
              <a:extLst>
                <a:ext uri="{FF2B5EF4-FFF2-40B4-BE49-F238E27FC236}">
                  <a16:creationId xmlns:a16="http://schemas.microsoft.com/office/drawing/2014/main" id="{20FC9462-A6A9-3041-923C-68442CB367F4}"/>
                </a:ext>
              </a:extLst>
            </p:cNvPr>
            <p:cNvSpPr txBox="1"/>
            <p:nvPr/>
          </p:nvSpPr>
          <p:spPr>
            <a:xfrm>
              <a:off x="6384094" y="317242"/>
              <a:ext cx="2184403" cy="127881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0970" tIns="140970" rIns="140970" bIns="140970" numCol="1" spcCol="1270" anchor="ctr" anchorCtr="0">
              <a:noAutofit/>
            </a:bodyPr>
            <a:lstStyle/>
            <a:p>
              <a:pPr marL="0" lvl="0" indent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3700" kern="1200" dirty="0" err="1">
                  <a:solidFill>
                    <a:schemeClr val="tx1"/>
                  </a:solidFill>
                </a:rPr>
                <a:t>SiBert</a:t>
              </a:r>
              <a:endParaRPr lang="zh-CN" altLang="en-US" sz="37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3" name="组合 102">
            <a:extLst>
              <a:ext uri="{FF2B5EF4-FFF2-40B4-BE49-F238E27FC236}">
                <a16:creationId xmlns:a16="http://schemas.microsoft.com/office/drawing/2014/main" id="{3949E514-BA2E-0742-9790-BA1164A65BE3}"/>
              </a:ext>
            </a:extLst>
          </p:cNvPr>
          <p:cNvGrpSpPr/>
          <p:nvPr/>
        </p:nvGrpSpPr>
        <p:grpSpPr>
          <a:xfrm>
            <a:off x="9120805" y="1723585"/>
            <a:ext cx="479962" cy="561465"/>
            <a:chOff x="8834681" y="675916"/>
            <a:chExt cx="479962" cy="561465"/>
          </a:xfrm>
        </p:grpSpPr>
        <p:sp>
          <p:nvSpPr>
            <p:cNvPr id="107" name="右箭头 106">
              <a:extLst>
                <a:ext uri="{FF2B5EF4-FFF2-40B4-BE49-F238E27FC236}">
                  <a16:creationId xmlns:a16="http://schemas.microsoft.com/office/drawing/2014/main" id="{437E8BEE-609E-D443-950F-377BDA43772F}"/>
                </a:ext>
              </a:extLst>
            </p:cNvPr>
            <p:cNvSpPr/>
            <p:nvPr/>
          </p:nvSpPr>
          <p:spPr>
            <a:xfrm>
              <a:off x="8834681" y="675916"/>
              <a:ext cx="479962" cy="56146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8" name="右箭头 14">
              <a:extLst>
                <a:ext uri="{FF2B5EF4-FFF2-40B4-BE49-F238E27FC236}">
                  <a16:creationId xmlns:a16="http://schemas.microsoft.com/office/drawing/2014/main" id="{A9E27EAF-0611-6F4F-955A-5F8CDA483DB4}"/>
                </a:ext>
              </a:extLst>
            </p:cNvPr>
            <p:cNvSpPr txBox="1"/>
            <p:nvPr/>
          </p:nvSpPr>
          <p:spPr>
            <a:xfrm>
              <a:off x="8834681" y="788209"/>
              <a:ext cx="335973" cy="3368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400" kern="1200"/>
            </a:p>
          </p:txBody>
        </p:sp>
      </p:grpSp>
      <p:grpSp>
        <p:nvGrpSpPr>
          <p:cNvPr id="104" name="组合 103">
            <a:extLst>
              <a:ext uri="{FF2B5EF4-FFF2-40B4-BE49-F238E27FC236}">
                <a16:creationId xmlns:a16="http://schemas.microsoft.com/office/drawing/2014/main" id="{CB594BBA-6E3E-1547-B483-A055B9C3989D}"/>
              </a:ext>
            </a:extLst>
          </p:cNvPr>
          <p:cNvGrpSpPr/>
          <p:nvPr/>
        </p:nvGrpSpPr>
        <p:grpSpPr>
          <a:xfrm>
            <a:off x="9799997" y="1325125"/>
            <a:ext cx="2263975" cy="1358385"/>
            <a:chOff x="9513873" y="277456"/>
            <a:chExt cx="2263975" cy="1358385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05" name="圆角矩形 104">
              <a:extLst>
                <a:ext uri="{FF2B5EF4-FFF2-40B4-BE49-F238E27FC236}">
                  <a16:creationId xmlns:a16="http://schemas.microsoft.com/office/drawing/2014/main" id="{F58D3C0B-33B2-F846-8EE9-CAD8F377B446}"/>
                </a:ext>
              </a:extLst>
            </p:cNvPr>
            <p:cNvSpPr/>
            <p:nvPr/>
          </p:nvSpPr>
          <p:spPr>
            <a:xfrm>
              <a:off x="9513873" y="277456"/>
              <a:ext cx="2263975" cy="135838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6" name="圆角矩形 16">
              <a:extLst>
                <a:ext uri="{FF2B5EF4-FFF2-40B4-BE49-F238E27FC236}">
                  <a16:creationId xmlns:a16="http://schemas.microsoft.com/office/drawing/2014/main" id="{D349AF8D-B3D2-B64D-A70B-039AB78B3CB1}"/>
                </a:ext>
              </a:extLst>
            </p:cNvPr>
            <p:cNvSpPr txBox="1"/>
            <p:nvPr/>
          </p:nvSpPr>
          <p:spPr>
            <a:xfrm>
              <a:off x="9553659" y="317242"/>
              <a:ext cx="2184403" cy="127881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altLang="zh-CN" sz="2800" kern="1200" dirty="0">
                  <a:solidFill>
                    <a:schemeClr val="tx1"/>
                  </a:solidFill>
                </a:rPr>
                <a:t>Post-process</a:t>
              </a:r>
              <a:endParaRPr lang="zh-CN" altLang="en-US" sz="2800" kern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20" name="直线箭头连接符 119">
            <a:extLst>
              <a:ext uri="{FF2B5EF4-FFF2-40B4-BE49-F238E27FC236}">
                <a16:creationId xmlns:a16="http://schemas.microsoft.com/office/drawing/2014/main" id="{B7981531-879B-FF47-93BB-2A2903499291}"/>
              </a:ext>
            </a:extLst>
          </p:cNvPr>
          <p:cNvCxnSpPr>
            <a:stCxn id="117" idx="2"/>
            <a:endCxn id="26" idx="0"/>
          </p:cNvCxnSpPr>
          <p:nvPr/>
        </p:nvCxnSpPr>
        <p:spPr>
          <a:xfrm flipH="1">
            <a:off x="899553" y="2683510"/>
            <a:ext cx="523737" cy="1508621"/>
          </a:xfrm>
          <a:prstGeom prst="straightConnector1">
            <a:avLst/>
          </a:prstGeom>
          <a:noFill/>
          <a:ln w="57150" cap="flat">
            <a:solidFill>
              <a:schemeClr val="accent3"/>
            </a:solidFill>
            <a:prstDash val="solid"/>
            <a:round/>
            <a:tailEnd type="triangle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2" name="直线箭头连接符 121">
            <a:extLst>
              <a:ext uri="{FF2B5EF4-FFF2-40B4-BE49-F238E27FC236}">
                <a16:creationId xmlns:a16="http://schemas.microsoft.com/office/drawing/2014/main" id="{C220B3E2-5DDC-754C-9AA0-DC173430F312}"/>
              </a:ext>
            </a:extLst>
          </p:cNvPr>
          <p:cNvCxnSpPr>
            <a:stCxn id="117" idx="2"/>
            <a:endCxn id="27" idx="0"/>
          </p:cNvCxnSpPr>
          <p:nvPr/>
        </p:nvCxnSpPr>
        <p:spPr>
          <a:xfrm>
            <a:off x="1423290" y="2683510"/>
            <a:ext cx="1063442" cy="1508620"/>
          </a:xfrm>
          <a:prstGeom prst="straightConnector1">
            <a:avLst/>
          </a:prstGeom>
          <a:noFill/>
          <a:ln w="57150" cap="flat">
            <a:solidFill>
              <a:schemeClr val="accent3"/>
            </a:solidFill>
            <a:prstDash val="solid"/>
            <a:round/>
            <a:tailEnd type="triangle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4" name="直线箭头连接符 123">
            <a:extLst>
              <a:ext uri="{FF2B5EF4-FFF2-40B4-BE49-F238E27FC236}">
                <a16:creationId xmlns:a16="http://schemas.microsoft.com/office/drawing/2014/main" id="{87DCF502-73D2-664E-BF18-4E586AE23102}"/>
              </a:ext>
            </a:extLst>
          </p:cNvPr>
          <p:cNvCxnSpPr>
            <a:stCxn id="113" idx="2"/>
            <a:endCxn id="28" idx="0"/>
          </p:cNvCxnSpPr>
          <p:nvPr/>
        </p:nvCxnSpPr>
        <p:spPr>
          <a:xfrm flipH="1">
            <a:off x="4135056" y="2683510"/>
            <a:ext cx="457799" cy="1515687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6" name="直线箭头连接符 125">
            <a:extLst>
              <a:ext uri="{FF2B5EF4-FFF2-40B4-BE49-F238E27FC236}">
                <a16:creationId xmlns:a16="http://schemas.microsoft.com/office/drawing/2014/main" id="{A58A52E8-C2DB-D946-9548-D1D7A21C7863}"/>
              </a:ext>
            </a:extLst>
          </p:cNvPr>
          <p:cNvCxnSpPr>
            <a:stCxn id="109" idx="2"/>
            <a:endCxn id="29" idx="0"/>
          </p:cNvCxnSpPr>
          <p:nvPr/>
        </p:nvCxnSpPr>
        <p:spPr>
          <a:xfrm flipH="1">
            <a:off x="5750104" y="2683510"/>
            <a:ext cx="2012316" cy="1508619"/>
          </a:xfrm>
          <a:prstGeom prst="straightConnector1">
            <a:avLst/>
          </a:prstGeom>
          <a:noFill/>
          <a:ln w="57150" cap="flat">
            <a:solidFill>
              <a:schemeClr val="accent2"/>
            </a:solidFill>
            <a:prstDash val="solid"/>
            <a:round/>
            <a:tailEnd type="triangle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7" name="直线箭头连接符 126">
            <a:extLst>
              <a:ext uri="{FF2B5EF4-FFF2-40B4-BE49-F238E27FC236}">
                <a16:creationId xmlns:a16="http://schemas.microsoft.com/office/drawing/2014/main" id="{6EEBCCEF-2FBA-634F-B8DC-61AEB7B0B7AE}"/>
              </a:ext>
            </a:extLst>
          </p:cNvPr>
          <p:cNvCxnSpPr>
            <a:cxnSpLocks/>
            <a:stCxn id="109" idx="2"/>
            <a:endCxn id="30" idx="0"/>
          </p:cNvCxnSpPr>
          <p:nvPr/>
        </p:nvCxnSpPr>
        <p:spPr>
          <a:xfrm flipH="1">
            <a:off x="7520010" y="2683510"/>
            <a:ext cx="242410" cy="1508617"/>
          </a:xfrm>
          <a:prstGeom prst="straightConnector1">
            <a:avLst/>
          </a:prstGeom>
          <a:noFill/>
          <a:ln w="57150" cap="flat">
            <a:solidFill>
              <a:schemeClr val="accent2"/>
            </a:solidFill>
            <a:prstDash val="solid"/>
            <a:round/>
            <a:tailEnd type="triangle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0" name="直线箭头连接符 129">
            <a:extLst>
              <a:ext uri="{FF2B5EF4-FFF2-40B4-BE49-F238E27FC236}">
                <a16:creationId xmlns:a16="http://schemas.microsoft.com/office/drawing/2014/main" id="{A694E89B-3BAB-FC4E-81D4-6D701F88971D}"/>
              </a:ext>
            </a:extLst>
          </p:cNvPr>
          <p:cNvCxnSpPr>
            <a:cxnSpLocks/>
            <a:stCxn id="109" idx="2"/>
            <a:endCxn id="33" idx="0"/>
          </p:cNvCxnSpPr>
          <p:nvPr/>
        </p:nvCxnSpPr>
        <p:spPr>
          <a:xfrm>
            <a:off x="7762420" y="2683510"/>
            <a:ext cx="1347335" cy="1498317"/>
          </a:xfrm>
          <a:prstGeom prst="straightConnector1">
            <a:avLst/>
          </a:prstGeom>
          <a:noFill/>
          <a:ln w="57150" cap="flat">
            <a:solidFill>
              <a:schemeClr val="accent2"/>
            </a:solidFill>
            <a:prstDash val="solid"/>
            <a:round/>
            <a:tailEnd type="triangle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3" name="直线箭头连接符 132">
            <a:extLst>
              <a:ext uri="{FF2B5EF4-FFF2-40B4-BE49-F238E27FC236}">
                <a16:creationId xmlns:a16="http://schemas.microsoft.com/office/drawing/2014/main" id="{67E03401-A012-8342-B27F-8E87592B6DA3}"/>
              </a:ext>
            </a:extLst>
          </p:cNvPr>
          <p:cNvCxnSpPr>
            <a:cxnSpLocks/>
            <a:stCxn id="109" idx="2"/>
          </p:cNvCxnSpPr>
          <p:nvPr/>
        </p:nvCxnSpPr>
        <p:spPr>
          <a:xfrm>
            <a:off x="7762420" y="2683510"/>
            <a:ext cx="2492903" cy="1468831"/>
          </a:xfrm>
          <a:prstGeom prst="straightConnector1">
            <a:avLst/>
          </a:prstGeom>
          <a:noFill/>
          <a:ln w="57150" cap="flat">
            <a:solidFill>
              <a:schemeClr val="accent2"/>
            </a:solidFill>
            <a:prstDash val="solid"/>
            <a:round/>
            <a:tailEnd type="triangle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6" name="直线箭头连接符 135">
            <a:extLst>
              <a:ext uri="{FF2B5EF4-FFF2-40B4-BE49-F238E27FC236}">
                <a16:creationId xmlns:a16="http://schemas.microsoft.com/office/drawing/2014/main" id="{B807A129-46E8-F24A-AC57-B9B9CB7431A7}"/>
              </a:ext>
            </a:extLst>
          </p:cNvPr>
          <p:cNvCxnSpPr>
            <a:cxnSpLocks/>
            <a:stCxn id="105" idx="2"/>
            <a:endCxn id="34" idx="0"/>
          </p:cNvCxnSpPr>
          <p:nvPr/>
        </p:nvCxnSpPr>
        <p:spPr>
          <a:xfrm>
            <a:off x="10931985" y="2683510"/>
            <a:ext cx="498166" cy="1496740"/>
          </a:xfrm>
          <a:prstGeom prst="straightConnector1">
            <a:avLst/>
          </a:prstGeom>
          <a:noFill/>
          <a:ln w="57150" cap="flat">
            <a:solidFill>
              <a:schemeClr val="accent5"/>
            </a:solidFill>
            <a:prstDash val="solid"/>
            <a:round/>
            <a:tailEnd type="triangle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2610759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8CC485-7A7A-3E4C-BCB2-D41893307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597" y="110482"/>
            <a:ext cx="10515600" cy="960000"/>
          </a:xfrm>
        </p:spPr>
        <p:txBody>
          <a:bodyPr/>
          <a:lstStyle/>
          <a:p>
            <a:r>
              <a:rPr kumimoji="1" lang="zh-CN" altLang="en-US" dirty="0"/>
              <a:t>进阶讨论：</a:t>
            </a:r>
            <a:r>
              <a:rPr kumimoji="1" lang="en-US" altLang="zh-CN" dirty="0" err="1"/>
              <a:t>SiBert</a:t>
            </a:r>
            <a:r>
              <a:rPr kumimoji="1" lang="zh-CN" altLang="en-US" dirty="0"/>
              <a:t>在其他任务上的表现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20424E0D-709E-2440-8137-5E73B4BF43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3776441"/>
              </p:ext>
            </p:extLst>
          </p:nvPr>
        </p:nvGraphicFramePr>
        <p:xfrm>
          <a:off x="409454" y="1770927"/>
          <a:ext cx="11373094" cy="47143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4187">
                  <a:extLst>
                    <a:ext uri="{9D8B030D-6E8A-4147-A177-3AD203B41FA5}">
                      <a16:colId xmlns:a16="http://schemas.microsoft.com/office/drawing/2014/main" val="546244576"/>
                    </a:ext>
                  </a:extLst>
                </a:gridCol>
                <a:gridCol w="2054187">
                  <a:extLst>
                    <a:ext uri="{9D8B030D-6E8A-4147-A177-3AD203B41FA5}">
                      <a16:colId xmlns:a16="http://schemas.microsoft.com/office/drawing/2014/main" val="364801723"/>
                    </a:ext>
                  </a:extLst>
                </a:gridCol>
                <a:gridCol w="908090">
                  <a:extLst>
                    <a:ext uri="{9D8B030D-6E8A-4147-A177-3AD203B41FA5}">
                      <a16:colId xmlns:a16="http://schemas.microsoft.com/office/drawing/2014/main" val="3460187829"/>
                    </a:ext>
                  </a:extLst>
                </a:gridCol>
                <a:gridCol w="908090">
                  <a:extLst>
                    <a:ext uri="{9D8B030D-6E8A-4147-A177-3AD203B41FA5}">
                      <a16:colId xmlns:a16="http://schemas.microsoft.com/office/drawing/2014/main" val="3782241147"/>
                    </a:ext>
                  </a:extLst>
                </a:gridCol>
                <a:gridCol w="908090">
                  <a:extLst>
                    <a:ext uri="{9D8B030D-6E8A-4147-A177-3AD203B41FA5}">
                      <a16:colId xmlns:a16="http://schemas.microsoft.com/office/drawing/2014/main" val="1018924704"/>
                    </a:ext>
                  </a:extLst>
                </a:gridCol>
                <a:gridCol w="908090">
                  <a:extLst>
                    <a:ext uri="{9D8B030D-6E8A-4147-A177-3AD203B41FA5}">
                      <a16:colId xmlns:a16="http://schemas.microsoft.com/office/drawing/2014/main" val="1838685639"/>
                    </a:ext>
                  </a:extLst>
                </a:gridCol>
                <a:gridCol w="908090">
                  <a:extLst>
                    <a:ext uri="{9D8B030D-6E8A-4147-A177-3AD203B41FA5}">
                      <a16:colId xmlns:a16="http://schemas.microsoft.com/office/drawing/2014/main" val="2191203193"/>
                    </a:ext>
                  </a:extLst>
                </a:gridCol>
                <a:gridCol w="908090">
                  <a:extLst>
                    <a:ext uri="{9D8B030D-6E8A-4147-A177-3AD203B41FA5}">
                      <a16:colId xmlns:a16="http://schemas.microsoft.com/office/drawing/2014/main" val="761023536"/>
                    </a:ext>
                  </a:extLst>
                </a:gridCol>
                <a:gridCol w="908090">
                  <a:extLst>
                    <a:ext uri="{9D8B030D-6E8A-4147-A177-3AD203B41FA5}">
                      <a16:colId xmlns:a16="http://schemas.microsoft.com/office/drawing/2014/main" val="1112468412"/>
                    </a:ext>
                  </a:extLst>
                </a:gridCol>
                <a:gridCol w="908090">
                  <a:extLst>
                    <a:ext uri="{9D8B030D-6E8A-4147-A177-3AD203B41FA5}">
                      <a16:colId xmlns:a16="http://schemas.microsoft.com/office/drawing/2014/main" val="2555413009"/>
                    </a:ext>
                  </a:extLst>
                </a:gridCol>
              </a:tblGrid>
              <a:tr h="522721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2400" dirty="0"/>
                        <a:t>任务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Metrics</a:t>
                      </a:r>
                      <a:endParaRPr lang="zh-CN" altLang="en-US" sz="2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Bert-NSP</a:t>
                      </a:r>
                      <a:endParaRPr lang="en" sz="2400" b="1" i="0" u="none" strike="noStrike" dirty="0">
                        <a:solidFill>
                          <a:schemeClr val="bg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2400" b="1" i="0" u="none" strike="noStrike" cap="none" spc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SiBert</a:t>
                      </a:r>
                      <a:endParaRPr lang="en" sz="2400" b="1" i="0" u="none" strike="noStrike" cap="none" spc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等线" panose="02010600030101010101" pitchFamily="2" charset="-122"/>
                        <a:ea typeface="等线" panose="02010600030101010101" pitchFamily="2" charset="-122"/>
                        <a:cs typeface="+mn-cs"/>
                        <a:sym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2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2SiBert[1]</a:t>
                      </a:r>
                      <a:endParaRPr lang="en" sz="2400" b="1" i="0" u="none" strike="noStrike" cap="none" spc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等线" panose="02010600030101010101" pitchFamily="2" charset="-122"/>
                        <a:ea typeface="等线" panose="02010600030101010101" pitchFamily="2" charset="-122"/>
                        <a:cs typeface="+mn-cs"/>
                        <a:sym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2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3SiBert[2]</a:t>
                      </a:r>
                      <a:endParaRPr lang="en" sz="2400" b="1" i="0" u="none" strike="noStrike" cap="none" spc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等线" panose="02010600030101010101" pitchFamily="2" charset="-122"/>
                        <a:ea typeface="等线" panose="02010600030101010101" pitchFamily="2" charset="-122"/>
                        <a:cs typeface="+mn-cs"/>
                        <a:sym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219675"/>
                  </a:ext>
                </a:extLst>
              </a:tr>
              <a:tr h="5227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test</a:t>
                      </a:r>
                      <a:endParaRPr lang="en" sz="2400" b="1" i="0" u="none" strike="noStrike" dirty="0">
                        <a:solidFill>
                          <a:schemeClr val="bg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test</a:t>
                      </a:r>
                      <a:endParaRPr lang="en" sz="2400" b="1" i="0" u="none" strike="noStrike" dirty="0">
                        <a:solidFill>
                          <a:schemeClr val="bg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test</a:t>
                      </a:r>
                      <a:endParaRPr lang="en" sz="2400" b="1" i="0" u="none" strike="noStrike" dirty="0">
                        <a:solidFill>
                          <a:schemeClr val="bg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test</a:t>
                      </a:r>
                      <a:endParaRPr lang="en" sz="2400" b="1" i="0" u="none" strike="noStrike" dirty="0">
                        <a:solidFill>
                          <a:schemeClr val="bg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038215"/>
                  </a:ext>
                </a:extLst>
              </a:tr>
              <a:tr h="524127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Dbqa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F1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84.5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84.0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83.1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83.2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578601"/>
                  </a:ext>
                </a:extLst>
              </a:tr>
              <a:tr h="524127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cmrc2018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F1/EM(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无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test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结果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)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85.2/60.5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altLang="zh-CN" sz="1800" b="1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等线" panose="02010600030101010101" pitchFamily="2" charset="-122"/>
                        <a:ea typeface="等线" panose="02010600030101010101" pitchFamily="2" charset="-122"/>
                        <a:cs typeface="+mn-cs"/>
                        <a:sym typeface="Calibri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88.3/68.7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altLang="zh-CN" sz="2400" b="1" i="0" u="none" strike="noStrike" cap="none" spc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等线" panose="02010600030101010101" pitchFamily="2" charset="-122"/>
                        <a:ea typeface="等线" panose="02010600030101010101" pitchFamily="2" charset="-122"/>
                        <a:cs typeface="+mn-cs"/>
                        <a:sym typeface="Calibri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bad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altLang="zh-CN" sz="2400" b="1" i="0" u="none" strike="noStrike" cap="none" spc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等线" panose="02010600030101010101" pitchFamily="2" charset="-122"/>
                        <a:ea typeface="等线" panose="02010600030101010101" pitchFamily="2" charset="-122"/>
                        <a:cs typeface="+mn-cs"/>
                        <a:sym typeface="Calibri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bad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altLang="zh-CN" sz="2400" b="1" i="0" u="none" strike="noStrike" cap="none" spc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等线" panose="02010600030101010101" pitchFamily="2" charset="-122"/>
                        <a:ea typeface="等线" panose="02010600030101010101" pitchFamily="2" charset="-122"/>
                        <a:cs typeface="+mn-cs"/>
                        <a:sym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9500673"/>
                  </a:ext>
                </a:extLst>
              </a:tr>
              <a:tr h="524127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8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Chnsenticorp</a:t>
                      </a:r>
                      <a:endParaRPr lang="en" altLang="zh-CN" sz="18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等线" panose="02010600030101010101" pitchFamily="2" charset="-122"/>
                        <a:ea typeface="等线" panose="02010600030101010101" pitchFamily="2" charset="-122"/>
                        <a:cs typeface="+mn-cs"/>
                        <a:sym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ACC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95.1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95.2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95.5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95.9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95.5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96.1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95.8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96.7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28389057"/>
                  </a:ext>
                </a:extLst>
              </a:tr>
              <a:tr h="524127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8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Lcqmc</a:t>
                      </a:r>
                      <a:r>
                        <a:rPr lang="en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ACC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88.3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86.7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89.1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88.0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88.2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87.2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89.0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88.1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2786378"/>
                  </a:ext>
                </a:extLst>
              </a:tr>
              <a:tr h="524127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8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Xnli</a:t>
                      </a:r>
                      <a:r>
                        <a:rPr lang="en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ACC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77.8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76.8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78.7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77.9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78.7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78.2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78.6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77.2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9880834"/>
                  </a:ext>
                </a:extLst>
              </a:tr>
              <a:tr h="524127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8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Msra-ner</a:t>
                      </a:r>
                      <a:r>
                        <a:rPr lang="en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F1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95.7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95.0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95.6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95.4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bad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altLang="zh-CN" sz="18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等线" panose="02010600030101010101" pitchFamily="2" charset="-122"/>
                        <a:ea typeface="等线" panose="02010600030101010101" pitchFamily="2" charset="-122"/>
                        <a:cs typeface="+mn-cs"/>
                        <a:sym typeface="Calibri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bad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altLang="zh-CN" sz="18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等线" panose="02010600030101010101" pitchFamily="2" charset="-122"/>
                        <a:ea typeface="等线" panose="02010600030101010101" pitchFamily="2" charset="-122"/>
                        <a:cs typeface="+mn-cs"/>
                        <a:sym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42918684"/>
                  </a:ext>
                </a:extLst>
              </a:tr>
              <a:tr h="524127"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8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Thunews</a:t>
                      </a:r>
                      <a:r>
                        <a:rPr lang="en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ACC</a:t>
                      </a:r>
                      <a:endParaRPr lang="en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97.4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97.2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97.8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97.9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98.4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98.2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98.7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121914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b="1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  <a:sym typeface="Calibri"/>
                        </a:rPr>
                        <a:t>98.5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10629031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1E3D5FCD-9056-F148-98D9-5CCEA8F33081}"/>
              </a:ext>
            </a:extLst>
          </p:cNvPr>
          <p:cNvSpPr txBox="1"/>
          <p:nvPr/>
        </p:nvSpPr>
        <p:spPr>
          <a:xfrm>
            <a:off x="409454" y="816824"/>
            <a:ext cx="10753885" cy="9541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hangingPunct="0"/>
            <a:r>
              <a:rPr lang="en-US" altLang="zh-CN" sz="2800" dirty="0"/>
              <a:t>[1]</a:t>
            </a:r>
            <a:r>
              <a:rPr lang="zh-CN" altLang="en-US" sz="2800" dirty="0"/>
              <a:t> </a:t>
            </a:r>
            <a:r>
              <a:rPr lang="en-US" altLang="zh-CN" sz="2800" dirty="0"/>
              <a:t>2SiBert</a:t>
            </a:r>
            <a:r>
              <a:rPr lang="zh-CN" altLang="en-US" sz="2800" dirty="0"/>
              <a:t> </a:t>
            </a:r>
            <a:r>
              <a:rPr lang="en-US" altLang="zh-CN" sz="2800" dirty="0"/>
              <a:t>=</a:t>
            </a:r>
            <a:r>
              <a:rPr lang="zh-CN" altLang="en-US" sz="2800" dirty="0"/>
              <a:t> </a:t>
            </a:r>
            <a:r>
              <a:rPr lang="en-US" altLang="zh-CN" sz="2800" dirty="0" err="1"/>
              <a:t>SiBert+Sentencepiece</a:t>
            </a:r>
            <a:endParaRPr lang="en-US" altLang="zh-CN" sz="2800" dirty="0"/>
          </a:p>
          <a:p>
            <a:pPr hangingPunct="0"/>
            <a:r>
              <a:rPr lang="en-US" altLang="zh-CN" sz="2800" dirty="0"/>
              <a:t>[2]</a:t>
            </a:r>
            <a:r>
              <a:rPr lang="zh-CN" altLang="en-US" sz="2800" dirty="0"/>
              <a:t> </a:t>
            </a:r>
            <a:r>
              <a:rPr lang="en-US" altLang="zh-CN" sz="2800" dirty="0"/>
              <a:t>3SiBert</a:t>
            </a:r>
            <a:r>
              <a:rPr lang="zh-CN" altLang="en-US" sz="2800" dirty="0"/>
              <a:t> </a:t>
            </a:r>
            <a:r>
              <a:rPr lang="en-US" altLang="zh-CN" sz="2800" dirty="0"/>
              <a:t>=</a:t>
            </a:r>
            <a:r>
              <a:rPr lang="zh-CN" altLang="en-US" sz="2800" dirty="0"/>
              <a:t> </a:t>
            </a:r>
            <a:r>
              <a:rPr lang="en-US" altLang="zh-CN" sz="2800" dirty="0"/>
              <a:t>2SiBert+</a:t>
            </a:r>
            <a:r>
              <a:rPr lang="en" altLang="zh-CN" sz="2800" dirty="0"/>
              <a:t>Sentence-Document Relation Prediction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468F9F2C-377F-AE47-A272-67F1EB42D8D8}"/>
              </a:ext>
            </a:extLst>
          </p:cNvPr>
          <p:cNvSpPr/>
          <p:nvPr/>
        </p:nvSpPr>
        <p:spPr>
          <a:xfrm>
            <a:off x="8646288" y="3379807"/>
            <a:ext cx="2615879" cy="416689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459844D-F29B-F84C-BE39-FCBD69BAE8D5}"/>
              </a:ext>
            </a:extLst>
          </p:cNvPr>
          <p:cNvSpPr/>
          <p:nvPr/>
        </p:nvSpPr>
        <p:spPr>
          <a:xfrm>
            <a:off x="8646287" y="5497973"/>
            <a:ext cx="2615879" cy="416689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92924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189ABB-B805-1242-9779-1394D08B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字模型</a:t>
            </a:r>
            <a:r>
              <a:rPr kumimoji="1" lang="en-US" altLang="zh-CN" dirty="0"/>
              <a:t>or</a:t>
            </a:r>
            <a:r>
              <a:rPr kumimoji="1" lang="zh-CN" altLang="en-US" dirty="0"/>
              <a:t>词模型？</a:t>
            </a:r>
            <a:endParaRPr lang="en" altLang="zh-CN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6C16CB0-D903-D14B-82AA-F435F180A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6765"/>
            <a:ext cx="10515600" cy="4351339"/>
          </a:xfrm>
        </p:spPr>
        <p:txBody>
          <a:bodyPr/>
          <a:lstStyle/>
          <a:p>
            <a:r>
              <a:rPr kumimoji="1" lang="zh-CN" altLang="en-US" sz="2400" dirty="0"/>
              <a:t>最近有不少研究是针对字模型与词模型展开的</a:t>
            </a:r>
            <a:r>
              <a:rPr kumimoji="1" lang="en-US" altLang="zh-CN" sz="2400" dirty="0"/>
              <a:t>[1][2]</a:t>
            </a:r>
            <a:r>
              <a:rPr kumimoji="1" lang="zh-CN" altLang="en-US" sz="2400" dirty="0"/>
              <a:t>。</a:t>
            </a:r>
            <a:endParaRPr kumimoji="1" lang="en-US" altLang="zh-CN" sz="2400" dirty="0"/>
          </a:p>
          <a:p>
            <a:r>
              <a:rPr kumimoji="1" lang="zh-CN" altLang="en-US" b="1" dirty="0"/>
              <a:t>字模型</a:t>
            </a:r>
            <a:endParaRPr kumimoji="1" lang="en-US" altLang="zh-CN" b="1" dirty="0"/>
          </a:p>
          <a:p>
            <a:endParaRPr kumimoji="1" lang="en-US" altLang="zh-CN" b="1" dirty="0"/>
          </a:p>
          <a:p>
            <a:endParaRPr kumimoji="1" lang="en-US" altLang="zh-CN" b="1" dirty="0"/>
          </a:p>
          <a:p>
            <a:r>
              <a:rPr kumimoji="1" lang="zh-CN" altLang="en-US" b="1" dirty="0"/>
              <a:t>词模型</a:t>
            </a:r>
            <a:endParaRPr kumimoji="1" lang="en-US" altLang="zh-CN" b="1" dirty="0"/>
          </a:p>
          <a:p>
            <a:endParaRPr kumimoji="1" lang="en-US" altLang="zh-CN" b="1" dirty="0"/>
          </a:p>
          <a:p>
            <a:endParaRPr kumimoji="1" lang="en-US" altLang="zh-CN" b="1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CA2955D-C48A-434A-B44C-F2BD1EB2799E}"/>
              </a:ext>
            </a:extLst>
          </p:cNvPr>
          <p:cNvSpPr/>
          <p:nvPr/>
        </p:nvSpPr>
        <p:spPr>
          <a:xfrm>
            <a:off x="59802" y="5419415"/>
            <a:ext cx="120723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222222"/>
                </a:solidFill>
                <a:latin typeface="Arial" panose="020B0604020202020204" pitchFamily="34" charset="0"/>
              </a:rPr>
              <a:t>[1]</a:t>
            </a:r>
            <a:r>
              <a:rPr lang="zh-CN" altLang="en-US" dirty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n" altLang="zh-CN" dirty="0">
                <a:solidFill>
                  <a:srgbClr val="222222"/>
                </a:solidFill>
                <a:latin typeface="Arial" panose="020B0604020202020204" pitchFamily="34" charset="0"/>
              </a:rPr>
              <a:t>Li, </a:t>
            </a:r>
            <a:r>
              <a:rPr lang="en" altLang="zh-CN" dirty="0" err="1">
                <a:solidFill>
                  <a:srgbClr val="222222"/>
                </a:solidFill>
                <a:latin typeface="Arial" panose="020B0604020202020204" pitchFamily="34" charset="0"/>
              </a:rPr>
              <a:t>Xiaoya</a:t>
            </a:r>
            <a:r>
              <a:rPr lang="en" altLang="zh-CN" dirty="0">
                <a:solidFill>
                  <a:srgbClr val="222222"/>
                </a:solidFill>
                <a:latin typeface="Arial" panose="020B0604020202020204" pitchFamily="34" charset="0"/>
              </a:rPr>
              <a:t>, et al. "Is word segmentation necessary for deep learning of Chinese representations?." </a:t>
            </a:r>
            <a:r>
              <a:rPr lang="en" altLang="zh-CN" i="1" dirty="0">
                <a:solidFill>
                  <a:srgbClr val="222222"/>
                </a:solidFill>
                <a:latin typeface="Arial" panose="020B0604020202020204" pitchFamily="34" charset="0"/>
              </a:rPr>
              <a:t>Proceedings of the 57th Annual Meeting of the Association for Computational Linguistics</a:t>
            </a:r>
            <a:r>
              <a:rPr lang="en" altLang="zh-CN" dirty="0">
                <a:solidFill>
                  <a:srgbClr val="222222"/>
                </a:solidFill>
                <a:latin typeface="Arial" panose="020B0604020202020204" pitchFamily="34" charset="0"/>
              </a:rPr>
              <a:t>. 2019.</a:t>
            </a:r>
          </a:p>
          <a:p>
            <a:r>
              <a:rPr lang="en-US" altLang="zh-CN" dirty="0"/>
              <a:t>[2]</a:t>
            </a:r>
            <a:r>
              <a:rPr lang="zh-CN" altLang="en-US" dirty="0"/>
              <a:t> 从字到词，大词典中文</a:t>
            </a:r>
            <a:r>
              <a:rPr lang="en" altLang="zh-CN" dirty="0"/>
              <a:t>BERT</a:t>
            </a:r>
            <a:r>
              <a:rPr lang="zh-CN" altLang="en-US" dirty="0"/>
              <a:t>模型的探索之旅</a:t>
            </a:r>
          </a:p>
          <a:p>
            <a:r>
              <a:rPr lang="en" altLang="zh-CN" dirty="0"/>
              <a:t>https://</a:t>
            </a:r>
            <a:r>
              <a:rPr lang="en" altLang="zh-CN" dirty="0" err="1"/>
              <a:t>www.jiqizhixin.com</a:t>
            </a:r>
            <a:r>
              <a:rPr lang="en" altLang="zh-CN" dirty="0"/>
              <a:t>/articles/2019-06-27-17?from=</a:t>
            </a:r>
            <a:r>
              <a:rPr lang="en" altLang="zh-CN" dirty="0" err="1"/>
              <a:t>synced&amp;keyword</a:t>
            </a:r>
            <a:r>
              <a:rPr lang="en" altLang="zh-CN" dirty="0"/>
              <a:t>=%E8%AF%8D%E5%90%91%E9%87%8FBERT</a:t>
            </a:r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52E9E15-D583-A548-A0AD-0AA3288EAE93}"/>
              </a:ext>
            </a:extLst>
          </p:cNvPr>
          <p:cNvSpPr/>
          <p:nvPr/>
        </p:nvSpPr>
        <p:spPr>
          <a:xfrm>
            <a:off x="1288002" y="2292368"/>
            <a:ext cx="42562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200" dirty="0"/>
              <a:t>优点</a:t>
            </a:r>
            <a:endParaRPr kumimoji="1" lang="en-US" altLang="zh-CN" sz="2200" dirty="0"/>
          </a:p>
          <a:p>
            <a:r>
              <a:rPr kumimoji="1" lang="en-US" altLang="zh-CN" sz="2200" dirty="0"/>
              <a:t>embedding</a:t>
            </a:r>
            <a:r>
              <a:rPr kumimoji="1" lang="zh-CN" altLang="en-US" sz="2200" dirty="0"/>
              <a:t>参数少，</a:t>
            </a:r>
            <a:r>
              <a:rPr kumimoji="1" lang="en-US" altLang="zh-CN" sz="2200" dirty="0"/>
              <a:t>UNK</a:t>
            </a:r>
            <a:r>
              <a:rPr kumimoji="1" lang="zh-CN" altLang="en-US" sz="2200" dirty="0"/>
              <a:t>少，语料中字出现的次数相对均匀。</a:t>
            </a:r>
            <a:endParaRPr lang="zh-CN" altLang="en-US" sz="2200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D93FC9F-E531-CA4D-976F-ED0018110C72}"/>
              </a:ext>
            </a:extLst>
          </p:cNvPr>
          <p:cNvSpPr/>
          <p:nvPr/>
        </p:nvSpPr>
        <p:spPr>
          <a:xfrm>
            <a:off x="5994076" y="2292368"/>
            <a:ext cx="53597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200" dirty="0"/>
              <a:t>缺点</a:t>
            </a:r>
            <a:endParaRPr kumimoji="1" lang="en-US" altLang="zh-CN" sz="2200" dirty="0"/>
          </a:p>
          <a:p>
            <a:r>
              <a:rPr kumimoji="1" lang="zh-CN" altLang="en-US" sz="2200" dirty="0"/>
              <a:t>中文字模型分词后文本可能过长，有些任务分段后性能下降，没有分词的先验信息。</a:t>
            </a:r>
            <a:endParaRPr kumimoji="1" lang="en-US" altLang="zh-CN" sz="22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ECC0C36-6C54-5146-8302-9C0C223079EF}"/>
              </a:ext>
            </a:extLst>
          </p:cNvPr>
          <p:cNvSpPr/>
          <p:nvPr/>
        </p:nvSpPr>
        <p:spPr>
          <a:xfrm>
            <a:off x="1288001" y="3961466"/>
            <a:ext cx="458036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200" dirty="0"/>
              <a:t>优点</a:t>
            </a:r>
            <a:endParaRPr kumimoji="1" lang="en-US" altLang="zh-CN" sz="2200" dirty="0"/>
          </a:p>
          <a:p>
            <a:r>
              <a:rPr kumimoji="1" lang="zh-CN" altLang="en-US" sz="2200" dirty="0"/>
              <a:t>有分词的先验信息。有预训练词向量，能够降低文本长度，节约显存。</a:t>
            </a:r>
            <a:endParaRPr lang="zh-CN" altLang="en-US" sz="220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D3F48327-6EBD-BD4C-B1F8-62F6479D9755}"/>
              </a:ext>
            </a:extLst>
          </p:cNvPr>
          <p:cNvSpPr/>
          <p:nvPr/>
        </p:nvSpPr>
        <p:spPr>
          <a:xfrm>
            <a:off x="5994076" y="3961466"/>
            <a:ext cx="53597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200" dirty="0"/>
              <a:t>缺点</a:t>
            </a:r>
            <a:endParaRPr kumimoji="1" lang="en-US" altLang="zh-CN" sz="2200" dirty="0"/>
          </a:p>
          <a:p>
            <a:r>
              <a:rPr kumimoji="1" lang="en-US" altLang="zh-CN" sz="2200" dirty="0"/>
              <a:t>Embedding</a:t>
            </a:r>
            <a:r>
              <a:rPr kumimoji="1" lang="zh-CN" altLang="en-US" sz="2200" dirty="0"/>
              <a:t>参数巨大，</a:t>
            </a:r>
            <a:r>
              <a:rPr kumimoji="1" lang="en-US" altLang="zh-CN" sz="2200" dirty="0"/>
              <a:t>UNK</a:t>
            </a:r>
            <a:r>
              <a:rPr kumimoji="1" lang="zh-CN" altLang="en-US" sz="2200" dirty="0"/>
              <a:t>多，词频分布不均带来部分词的优化过于稀疏。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62038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716A4F-14CF-AF48-A72D-81D2D676D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/>
              <a:t>SiBert</a:t>
            </a:r>
            <a:r>
              <a:rPr kumimoji="1" lang="zh-CN" altLang="en-US" dirty="0"/>
              <a:t> </a:t>
            </a:r>
            <a:r>
              <a:rPr kumimoji="1" lang="en-US" altLang="zh-CN" dirty="0"/>
              <a:t>or</a:t>
            </a:r>
            <a:r>
              <a:rPr kumimoji="1" lang="zh-CN" altLang="en-US" dirty="0"/>
              <a:t> </a:t>
            </a:r>
            <a:r>
              <a:rPr kumimoji="1" lang="en-US" altLang="zh-CN" dirty="0"/>
              <a:t>2SiBert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86A5239-F871-5248-864F-AC66FF10F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5895"/>
            <a:ext cx="10898529" cy="4034677"/>
          </a:xfrm>
        </p:spPr>
        <p:txBody>
          <a:bodyPr/>
          <a:lstStyle/>
          <a:p>
            <a:endParaRPr kumimoji="1" lang="en-US" altLang="zh-CN" dirty="0"/>
          </a:p>
          <a:p>
            <a:r>
              <a:rPr kumimoji="1" lang="zh-CN" altLang="en-US" dirty="0"/>
              <a:t>进一步的，通过</a:t>
            </a:r>
            <a:r>
              <a:rPr kumimoji="1" lang="en-US" altLang="zh-CN" dirty="0" err="1"/>
              <a:t>SiBert</a:t>
            </a:r>
            <a:r>
              <a:rPr kumimoji="1" lang="zh-CN" altLang="en-US" dirty="0"/>
              <a:t>，</a:t>
            </a:r>
            <a:r>
              <a:rPr kumimoji="1" lang="en-US" altLang="zh-CN" dirty="0"/>
              <a:t>2SiBert</a:t>
            </a:r>
            <a:r>
              <a:rPr kumimoji="1" lang="zh-CN" altLang="en-US" dirty="0"/>
              <a:t>以及</a:t>
            </a:r>
            <a:r>
              <a:rPr kumimoji="1" lang="en-US" altLang="zh-CN" dirty="0"/>
              <a:t>[1]</a:t>
            </a:r>
            <a:r>
              <a:rPr kumimoji="1" lang="zh-CN" altLang="en-US" dirty="0"/>
              <a:t>之间的比较所得到的结论为：</a:t>
            </a:r>
            <a:endParaRPr kumimoji="1" lang="en-US" altLang="zh-CN" dirty="0"/>
          </a:p>
          <a:p>
            <a:r>
              <a:rPr kumimoji="1" lang="en-US" altLang="zh-CN" dirty="0"/>
              <a:t>1.</a:t>
            </a:r>
            <a:r>
              <a:rPr kumimoji="1" lang="zh-CN" altLang="en-US" dirty="0"/>
              <a:t> 基于</a:t>
            </a:r>
            <a:r>
              <a:rPr kumimoji="1" lang="en-US" altLang="zh-CN" dirty="0" err="1"/>
              <a:t>sentencepiece</a:t>
            </a:r>
            <a:r>
              <a:rPr kumimoji="1" lang="zh-CN" altLang="en-US" dirty="0"/>
              <a:t>统计得到的字词混合模型能够基本解决词模型</a:t>
            </a:r>
            <a:r>
              <a:rPr kumimoji="1" lang="en-US" altLang="zh-CN" dirty="0"/>
              <a:t>UNK</a:t>
            </a:r>
            <a:r>
              <a:rPr kumimoji="1" lang="zh-CN" altLang="en-US" dirty="0"/>
              <a:t>的问题，在预训练中远优于传统分词</a:t>
            </a:r>
            <a:r>
              <a:rPr kumimoji="1" lang="en-US" altLang="zh-CN" dirty="0"/>
              <a:t>+</a:t>
            </a:r>
            <a:r>
              <a:rPr kumimoji="1" lang="zh-CN" altLang="en-US" dirty="0"/>
              <a:t>统计得到的词模型。</a:t>
            </a:r>
            <a:endParaRPr kumimoji="1" lang="en-US" altLang="zh-CN" dirty="0"/>
          </a:p>
          <a:p>
            <a:r>
              <a:rPr kumimoji="1" lang="en-US" altLang="zh-CN" dirty="0"/>
              <a:t>2.</a:t>
            </a:r>
            <a:r>
              <a:rPr kumimoji="1" lang="zh-CN" altLang="en-US" dirty="0"/>
              <a:t> </a:t>
            </a:r>
            <a:r>
              <a:rPr kumimoji="1" lang="en-US" altLang="zh-CN" dirty="0"/>
              <a:t>Token</a:t>
            </a:r>
            <a:r>
              <a:rPr kumimoji="1" lang="zh-CN" altLang="en-US" dirty="0"/>
              <a:t> </a:t>
            </a:r>
            <a:r>
              <a:rPr kumimoji="1" lang="en-US" altLang="zh-CN" dirty="0"/>
              <a:t>level</a:t>
            </a:r>
            <a:r>
              <a:rPr kumimoji="1" lang="zh-CN" altLang="en-US" dirty="0"/>
              <a:t>的分类任务</a:t>
            </a:r>
            <a:r>
              <a:rPr kumimoji="1" lang="en-US" altLang="zh-CN" dirty="0"/>
              <a:t>(</a:t>
            </a:r>
            <a:r>
              <a:rPr kumimoji="1" lang="zh-CN" altLang="en-US" dirty="0"/>
              <a:t>阅读理解，</a:t>
            </a:r>
            <a:r>
              <a:rPr kumimoji="1" lang="en-US" altLang="zh-CN" dirty="0"/>
              <a:t>NER</a:t>
            </a:r>
            <a:r>
              <a:rPr kumimoji="1" lang="zh-CN" altLang="en-US" dirty="0"/>
              <a:t>等</a:t>
            </a:r>
            <a:r>
              <a:rPr kumimoji="1" lang="en-US" altLang="zh-CN" dirty="0"/>
              <a:t>)</a:t>
            </a:r>
            <a:r>
              <a:rPr kumimoji="1" lang="zh-CN" altLang="en-US" dirty="0"/>
              <a:t>，字模型</a:t>
            </a:r>
            <a:r>
              <a:rPr kumimoji="1" lang="en-US" altLang="zh-CN" dirty="0"/>
              <a:t>&gt;&gt;</a:t>
            </a:r>
            <a:r>
              <a:rPr kumimoji="1" lang="zh-CN" altLang="en-US" dirty="0"/>
              <a:t>词模型。</a:t>
            </a:r>
            <a:endParaRPr kumimoji="1" lang="en-US" altLang="zh-CN" dirty="0"/>
          </a:p>
          <a:p>
            <a:r>
              <a:rPr kumimoji="1" lang="en-US" altLang="zh-CN" dirty="0"/>
              <a:t>3.</a:t>
            </a:r>
            <a:r>
              <a:rPr kumimoji="1" lang="zh-CN" altLang="en-US" dirty="0"/>
              <a:t> 对于</a:t>
            </a:r>
            <a:r>
              <a:rPr kumimoji="1" lang="en-US" altLang="zh-CN" dirty="0"/>
              <a:t>Transformer</a:t>
            </a:r>
            <a:r>
              <a:rPr kumimoji="1" lang="zh-CN" altLang="en-US" dirty="0"/>
              <a:t>而言，受限于显存压力。</a:t>
            </a:r>
            <a:r>
              <a:rPr kumimoji="1" lang="zh-CN" altLang="en-US" dirty="0">
                <a:solidFill>
                  <a:srgbClr val="FF0000"/>
                </a:solidFill>
              </a:rPr>
              <a:t>模型大多长度受限，而长距离的</a:t>
            </a:r>
            <a:r>
              <a:rPr kumimoji="1" lang="en-US" altLang="zh-CN" dirty="0">
                <a:solidFill>
                  <a:srgbClr val="FF0000"/>
                </a:solidFill>
              </a:rPr>
              <a:t>attention</a:t>
            </a:r>
            <a:r>
              <a:rPr kumimoji="1" lang="zh-CN" altLang="en-US" dirty="0">
                <a:solidFill>
                  <a:srgbClr val="FF0000"/>
                </a:solidFill>
              </a:rPr>
              <a:t>在很多任务上非常关键</a:t>
            </a:r>
            <a:r>
              <a:rPr kumimoji="1" lang="zh-CN" altLang="en-US" dirty="0"/>
              <a:t>，此时词模型对</a:t>
            </a:r>
            <a:r>
              <a:rPr kumimoji="1" lang="en-US" altLang="zh-CN" dirty="0"/>
              <a:t>text</a:t>
            </a:r>
            <a:r>
              <a:rPr kumimoji="1" lang="zh-CN" altLang="en-US" dirty="0"/>
              <a:t> </a:t>
            </a:r>
            <a:r>
              <a:rPr kumimoji="1" lang="en-US" altLang="zh-CN" dirty="0"/>
              <a:t>level</a:t>
            </a:r>
            <a:r>
              <a:rPr kumimoji="1" lang="zh-CN" altLang="en-US" dirty="0"/>
              <a:t>的分类任务上可能会有奇效。</a:t>
            </a:r>
            <a:endParaRPr kumimoji="1" lang="en-US" altLang="zh-CN" dirty="0"/>
          </a:p>
          <a:p>
            <a:endParaRPr kumimoji="1" lang="en-US" altLang="zh-CN" dirty="0"/>
          </a:p>
          <a:p>
            <a:endParaRPr kumimoji="1"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F05610D-CA64-4543-88A6-CAB1F7936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4987" y="0"/>
            <a:ext cx="6967959" cy="1886354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03E425C5-5AA8-AF4A-8E16-FBACC0AB0D4C}"/>
              </a:ext>
            </a:extLst>
          </p:cNvPr>
          <p:cNvSpPr/>
          <p:nvPr/>
        </p:nvSpPr>
        <p:spPr>
          <a:xfrm>
            <a:off x="686952" y="6138005"/>
            <a:ext cx="4892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[1]</a:t>
            </a:r>
            <a:r>
              <a:rPr lang="zh-CN" altLang="en-US" dirty="0"/>
              <a:t> 从字到词，大词典中文</a:t>
            </a:r>
            <a:r>
              <a:rPr lang="en" altLang="zh-CN" dirty="0"/>
              <a:t>BERT</a:t>
            </a:r>
            <a:r>
              <a:rPr lang="zh-CN" altLang="en-US" dirty="0"/>
              <a:t>模型的探索之旅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6F496BD-849A-E24B-8B87-EA3F8C179BA4}"/>
              </a:ext>
            </a:extLst>
          </p:cNvPr>
          <p:cNvSpPr/>
          <p:nvPr/>
        </p:nvSpPr>
        <p:spPr>
          <a:xfrm>
            <a:off x="838200" y="4281240"/>
            <a:ext cx="8398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Context:</a:t>
            </a:r>
            <a:r>
              <a:rPr lang="zh-CN" altLang="en-US" dirty="0"/>
              <a:t>范廷颂枢机，圣名保禄</a:t>
            </a:r>
            <a:r>
              <a:rPr lang="en-US" altLang="zh-CN" dirty="0"/>
              <a:t>·</a:t>
            </a:r>
            <a:r>
              <a:rPr lang="zh-CN" altLang="en-US" dirty="0"/>
              <a:t>若瑟，是越南罗马天主教枢机。</a:t>
            </a:r>
            <a:r>
              <a:rPr lang="en-US" altLang="zh-CN" b="1" dirty="0">
                <a:solidFill>
                  <a:srgbClr val="FF0000"/>
                </a:solidFill>
              </a:rPr>
              <a:t>1963</a:t>
            </a:r>
            <a:r>
              <a:rPr lang="zh-CN" altLang="en-US" b="1" dirty="0">
                <a:solidFill>
                  <a:srgbClr val="FF0000"/>
                </a:solidFill>
              </a:rPr>
              <a:t>年</a:t>
            </a:r>
            <a:r>
              <a:rPr lang="zh-CN" altLang="en-US" dirty="0"/>
              <a:t>被任为主教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CAB3FED8-7AA3-5F42-A90D-A0E6103FB3D8}"/>
              </a:ext>
            </a:extLst>
          </p:cNvPr>
          <p:cNvSpPr/>
          <p:nvPr/>
        </p:nvSpPr>
        <p:spPr>
          <a:xfrm>
            <a:off x="851419" y="4955799"/>
            <a:ext cx="45631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Question:</a:t>
            </a:r>
            <a:r>
              <a:rPr lang="zh-CN" altLang="en-US" dirty="0"/>
              <a:t>范廷颂是什么时候被任为主教的？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04F4216-BC19-A64F-BC8D-9C8149AC567B}"/>
              </a:ext>
            </a:extLst>
          </p:cNvPr>
          <p:cNvSpPr/>
          <p:nvPr/>
        </p:nvSpPr>
        <p:spPr>
          <a:xfrm>
            <a:off x="5578997" y="4941623"/>
            <a:ext cx="21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Ground</a:t>
            </a:r>
            <a:r>
              <a:rPr lang="zh-CN" altLang="en-US" dirty="0"/>
              <a:t> </a:t>
            </a:r>
            <a:r>
              <a:rPr lang="en-US" altLang="zh-CN" dirty="0"/>
              <a:t>truth:</a:t>
            </a:r>
            <a:r>
              <a:rPr lang="en-US" altLang="zh-CN" b="1" dirty="0">
                <a:solidFill>
                  <a:srgbClr val="FF0000"/>
                </a:solidFill>
              </a:rPr>
              <a:t>1963</a:t>
            </a:r>
            <a:r>
              <a:rPr lang="zh-CN" altLang="en-US" b="1" dirty="0">
                <a:solidFill>
                  <a:srgbClr val="FF0000"/>
                </a:solidFill>
              </a:rPr>
              <a:t>年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D701D923-C97A-1444-B563-0BA5FDDC0529}"/>
              </a:ext>
            </a:extLst>
          </p:cNvPr>
          <p:cNvSpPr/>
          <p:nvPr/>
        </p:nvSpPr>
        <p:spPr>
          <a:xfrm>
            <a:off x="838200" y="4586467"/>
            <a:ext cx="105676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After</a:t>
            </a:r>
            <a:r>
              <a:rPr lang="zh-CN" altLang="en-US" dirty="0"/>
              <a:t> </a:t>
            </a:r>
            <a:r>
              <a:rPr lang="en-US" altLang="zh-CN" dirty="0"/>
              <a:t>SPM:</a:t>
            </a:r>
            <a:r>
              <a:rPr lang="zh-CN" altLang="en-US" dirty="0"/>
              <a:t>范</a:t>
            </a:r>
            <a:r>
              <a:rPr lang="en-US" altLang="zh-CN" dirty="0"/>
              <a:t>|</a:t>
            </a:r>
            <a:r>
              <a:rPr lang="zh-CN" altLang="en-US" dirty="0"/>
              <a:t>廷</a:t>
            </a:r>
            <a:r>
              <a:rPr lang="en-US" altLang="zh-CN" dirty="0"/>
              <a:t>|</a:t>
            </a:r>
            <a:r>
              <a:rPr lang="zh-CN" altLang="en-US" dirty="0"/>
              <a:t>颂</a:t>
            </a:r>
            <a:r>
              <a:rPr lang="en-US" altLang="zh-CN" dirty="0"/>
              <a:t>|</a:t>
            </a:r>
            <a:r>
              <a:rPr lang="zh-CN" altLang="en-US" dirty="0"/>
              <a:t>枢机</a:t>
            </a:r>
            <a:r>
              <a:rPr lang="en-US" altLang="zh-CN" dirty="0"/>
              <a:t>|</a:t>
            </a:r>
            <a:r>
              <a:rPr lang="zh-CN" altLang="en-US" dirty="0"/>
              <a:t>，</a:t>
            </a:r>
            <a:r>
              <a:rPr lang="en-US" altLang="zh-CN" dirty="0"/>
              <a:t>|</a:t>
            </a:r>
            <a:r>
              <a:rPr lang="zh-CN" altLang="en-US" dirty="0"/>
              <a:t>圣名</a:t>
            </a:r>
            <a:r>
              <a:rPr lang="en-US" altLang="zh-CN" dirty="0"/>
              <a:t>|</a:t>
            </a:r>
            <a:r>
              <a:rPr lang="zh-CN" altLang="en-US" dirty="0"/>
              <a:t>保禄</a:t>
            </a:r>
            <a:r>
              <a:rPr lang="en-US" altLang="zh-CN" dirty="0"/>
              <a:t>|·|</a:t>
            </a:r>
            <a:r>
              <a:rPr lang="zh-CN" altLang="en-US" dirty="0"/>
              <a:t>若</a:t>
            </a:r>
            <a:r>
              <a:rPr lang="en-US" altLang="zh-CN" dirty="0"/>
              <a:t>|</a:t>
            </a:r>
            <a:r>
              <a:rPr lang="zh-CN" altLang="en-US" dirty="0"/>
              <a:t>瑟</a:t>
            </a:r>
            <a:r>
              <a:rPr lang="en-US" altLang="zh-CN" dirty="0"/>
              <a:t>|</a:t>
            </a:r>
            <a:r>
              <a:rPr lang="zh-CN" altLang="en-US" dirty="0"/>
              <a:t>，</a:t>
            </a:r>
            <a:r>
              <a:rPr lang="en-US" altLang="zh-CN" dirty="0"/>
              <a:t>|</a:t>
            </a:r>
            <a:r>
              <a:rPr lang="zh-CN" altLang="en-US" dirty="0"/>
              <a:t>是越南</a:t>
            </a:r>
            <a:r>
              <a:rPr lang="en-US" altLang="zh-CN" dirty="0"/>
              <a:t>|</a:t>
            </a:r>
            <a:r>
              <a:rPr lang="zh-CN" altLang="en-US" dirty="0"/>
              <a:t>罗马</a:t>
            </a:r>
            <a:r>
              <a:rPr lang="en-US" altLang="zh-CN" dirty="0"/>
              <a:t>|</a:t>
            </a:r>
            <a:r>
              <a:rPr lang="zh-CN" altLang="en-US" dirty="0"/>
              <a:t>天主教</a:t>
            </a:r>
            <a:r>
              <a:rPr lang="en-US" altLang="zh-CN" dirty="0"/>
              <a:t>|</a:t>
            </a:r>
            <a:r>
              <a:rPr lang="zh-CN" altLang="en-US" dirty="0"/>
              <a:t>枢机</a:t>
            </a:r>
            <a:r>
              <a:rPr lang="en-US" altLang="zh-CN" dirty="0"/>
              <a:t>|</a:t>
            </a:r>
            <a:r>
              <a:rPr lang="zh-CN" altLang="en-US" dirty="0"/>
              <a:t>。</a:t>
            </a:r>
            <a:r>
              <a:rPr lang="en-US" altLang="zh-CN" dirty="0"/>
              <a:t>|</a:t>
            </a:r>
            <a:r>
              <a:rPr lang="en-US" altLang="zh-CN" b="1" dirty="0">
                <a:solidFill>
                  <a:srgbClr val="FF0000"/>
                </a:solidFill>
              </a:rPr>
              <a:t>1963</a:t>
            </a:r>
            <a:r>
              <a:rPr lang="en-US" altLang="zh-CN" b="1" dirty="0"/>
              <a:t>|</a:t>
            </a:r>
            <a:r>
              <a:rPr lang="zh-CN" altLang="en-US" b="1" dirty="0">
                <a:solidFill>
                  <a:srgbClr val="FF0000"/>
                </a:solidFill>
              </a:rPr>
              <a:t>年</a:t>
            </a:r>
            <a:r>
              <a:rPr lang="zh-CN" altLang="en-US" dirty="0"/>
              <a:t>被</a:t>
            </a:r>
            <a:r>
              <a:rPr lang="en-US" altLang="zh-CN" dirty="0"/>
              <a:t>|</a:t>
            </a:r>
            <a:r>
              <a:rPr lang="zh-CN" altLang="en-US" dirty="0"/>
              <a:t>任为</a:t>
            </a:r>
            <a:r>
              <a:rPr lang="en-US" altLang="zh-CN" dirty="0"/>
              <a:t>|</a:t>
            </a:r>
            <a:r>
              <a:rPr lang="zh-CN" altLang="en-US" dirty="0"/>
              <a:t>主教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DD658FA1-89B4-5545-8A8A-B5EA98FEF95A}"/>
              </a:ext>
            </a:extLst>
          </p:cNvPr>
          <p:cNvSpPr/>
          <p:nvPr/>
        </p:nvSpPr>
        <p:spPr>
          <a:xfrm>
            <a:off x="7881540" y="4903853"/>
            <a:ext cx="220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prediction:</a:t>
            </a:r>
            <a:r>
              <a:rPr lang="en-US" altLang="zh-CN" b="1" dirty="0">
                <a:solidFill>
                  <a:srgbClr val="FF0000"/>
                </a:solidFill>
              </a:rPr>
              <a:t>1963</a:t>
            </a:r>
            <a:r>
              <a:rPr lang="zh-CN" altLang="en-US" b="1" dirty="0">
                <a:solidFill>
                  <a:srgbClr val="FF0000"/>
                </a:solidFill>
              </a:rPr>
              <a:t>年</a:t>
            </a:r>
            <a:r>
              <a:rPr lang="zh-CN" altLang="en-US" b="1" dirty="0"/>
              <a:t>被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157484E-1A5F-CF43-9C26-E86D07A44B3D}"/>
              </a:ext>
            </a:extLst>
          </p:cNvPr>
          <p:cNvSpPr/>
          <p:nvPr/>
        </p:nvSpPr>
        <p:spPr>
          <a:xfrm>
            <a:off x="6926829" y="5309130"/>
            <a:ext cx="1943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F1:90.91%,</a:t>
            </a:r>
            <a:r>
              <a:rPr lang="zh-CN" altLang="en-US" b="1" dirty="0"/>
              <a:t> </a:t>
            </a:r>
            <a:r>
              <a:rPr lang="en-US" altLang="zh-CN" b="1" dirty="0"/>
              <a:t>EM:0%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98875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580561" y="2992450"/>
            <a:ext cx="9144000" cy="1677398"/>
          </a:xfrm>
          <a:prstGeom prst="rect">
            <a:avLst/>
          </a:prstGeom>
        </p:spPr>
        <p:txBody>
          <a:bodyPr lIns="91440" tIns="45720" rIns="91440" bIns="4572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等线 Light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等线 Light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等线 Light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等线 Light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等线 Light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等线 Light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等线 Light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  <a:ea typeface="等线 Light" pitchFamily="2" charset="-122"/>
              </a:defRPr>
            </a:lvl9pPr>
          </a:lstStyle>
          <a:p>
            <a:pPr algn="ctr" eaLnBrk="1" hangingPunct="1"/>
            <a:r>
              <a:rPr kumimoji="1" lang="en-US" altLang="zh-CN" sz="6000" dirty="0">
                <a:solidFill>
                  <a:schemeClr val="bg1"/>
                </a:solidFill>
              </a:rPr>
              <a:t>THANKS</a:t>
            </a:r>
            <a:endParaRPr kumimoji="1" lang="zh-CN" altLang="en-US" sz="58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0074732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189ABB-B805-1242-9779-1394D08B5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960000"/>
          </a:xfrm>
        </p:spPr>
        <p:txBody>
          <a:bodyPr/>
          <a:lstStyle/>
          <a:p>
            <a:r>
              <a:rPr kumimoji="1" lang="zh-CN" altLang="en-US" dirty="0"/>
              <a:t>参赛方案总结</a:t>
            </a:r>
            <a:br>
              <a:rPr kumimoji="1" lang="en-US" altLang="zh-CN" dirty="0"/>
            </a:br>
            <a:endParaRPr kumimoji="1" lang="zh-CN" altLang="en-US" dirty="0"/>
          </a:p>
        </p:txBody>
      </p:sp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id="{FB9E20D6-0977-E348-8F07-5F92B6A81092}"/>
              </a:ext>
            </a:extLst>
          </p:cNvPr>
          <p:cNvGraphicFramePr/>
          <p:nvPr>
            <p:extLst/>
          </p:nvPr>
        </p:nvGraphicFramePr>
        <p:xfrm>
          <a:off x="90241" y="838985"/>
          <a:ext cx="11319848" cy="5519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912146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B9A6D3-3B47-AC4A-B6FB-C7D947DB3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总结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6CD56E8-E1C2-4F45-A9ED-C77185CAC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6765"/>
            <a:ext cx="11020720" cy="4351339"/>
          </a:xfrm>
        </p:spPr>
        <p:txBody>
          <a:bodyPr/>
          <a:lstStyle/>
          <a:p>
            <a:r>
              <a:rPr kumimoji="1" lang="zh-CN" altLang="en-US" dirty="0"/>
              <a:t>技术改进：全词</a:t>
            </a:r>
            <a:r>
              <a:rPr kumimoji="1" lang="en-US" altLang="zh-CN" dirty="0"/>
              <a:t>MASK</a:t>
            </a:r>
            <a:r>
              <a:rPr kumimoji="1" lang="zh-CN" altLang="en-US" dirty="0"/>
              <a:t>；</a:t>
            </a:r>
            <a:r>
              <a:rPr kumimoji="1" lang="en-US" altLang="zh-CN" dirty="0"/>
              <a:t>Transformer</a:t>
            </a:r>
            <a:r>
              <a:rPr kumimoji="1" lang="zh-CN" altLang="en-US" dirty="0"/>
              <a:t>模型优化；预训练语料多样化</a:t>
            </a:r>
            <a:endParaRPr kumimoji="1" lang="en-US" altLang="zh-CN" dirty="0"/>
          </a:p>
          <a:p>
            <a:r>
              <a:rPr kumimoji="1" lang="zh-CN" altLang="en-US" dirty="0"/>
              <a:t>算法创新：</a:t>
            </a:r>
            <a:r>
              <a:rPr kumimoji="1" lang="en-US" altLang="zh-CN" dirty="0"/>
              <a:t>Sentence</a:t>
            </a:r>
            <a:r>
              <a:rPr kumimoji="1" lang="zh-CN" altLang="en-US" dirty="0"/>
              <a:t> </a:t>
            </a:r>
            <a:r>
              <a:rPr kumimoji="1" lang="en-US" altLang="zh-CN" dirty="0"/>
              <a:t>Insertion</a:t>
            </a:r>
            <a:r>
              <a:rPr kumimoji="1" lang="zh-CN" altLang="en-US" dirty="0"/>
              <a:t>；</a:t>
            </a:r>
            <a:r>
              <a:rPr kumimoji="1" lang="en-US" altLang="zh-CN" dirty="0"/>
              <a:t>Short</a:t>
            </a:r>
            <a:r>
              <a:rPr kumimoji="1" lang="zh-CN" altLang="en-US" dirty="0"/>
              <a:t> </a:t>
            </a:r>
            <a:r>
              <a:rPr kumimoji="1" lang="en-US" altLang="zh-CN" dirty="0"/>
              <a:t>Sentence</a:t>
            </a:r>
            <a:r>
              <a:rPr kumimoji="1" lang="zh-CN" altLang="en-US" dirty="0"/>
              <a:t> </a:t>
            </a:r>
            <a:r>
              <a:rPr kumimoji="1" lang="en-US" altLang="zh-CN" dirty="0"/>
              <a:t>Insertion</a:t>
            </a:r>
            <a:r>
              <a:rPr kumimoji="1" lang="zh-CN" altLang="en-US" dirty="0"/>
              <a:t>；</a:t>
            </a:r>
            <a:r>
              <a:rPr kumimoji="1" lang="en-US" altLang="zh-CN" dirty="0" err="1"/>
              <a:t>sentencepiece</a:t>
            </a:r>
            <a:r>
              <a:rPr kumimoji="1" lang="zh-CN" altLang="en-US" dirty="0"/>
              <a:t>构建字词混合预训练模型</a:t>
            </a:r>
            <a:endParaRPr kumimoji="1" lang="en-US" altLang="zh-CN" dirty="0"/>
          </a:p>
          <a:p>
            <a:r>
              <a:rPr kumimoji="1" lang="zh-CN" altLang="en-US" dirty="0"/>
              <a:t>错误分析：针对</a:t>
            </a:r>
            <a:r>
              <a:rPr kumimoji="1" lang="en-US" altLang="zh-CN" dirty="0"/>
              <a:t>unknown</a:t>
            </a:r>
            <a:r>
              <a:rPr kumimoji="1" lang="zh-CN" altLang="en-US" dirty="0"/>
              <a:t> </a:t>
            </a:r>
            <a:r>
              <a:rPr kumimoji="1" lang="en-US" altLang="zh-CN" dirty="0"/>
              <a:t>choice</a:t>
            </a:r>
            <a:r>
              <a:rPr kumimoji="1" lang="zh-CN" altLang="en-US" dirty="0"/>
              <a:t>构造动态数据增强，配合</a:t>
            </a:r>
            <a:r>
              <a:rPr kumimoji="1" lang="en-US" altLang="zh-CN" dirty="0"/>
              <a:t>SDRP</a:t>
            </a:r>
            <a:r>
              <a:rPr kumimoji="1" lang="zh-CN" altLang="en-US" dirty="0"/>
              <a:t>任务将其错误占比从</a:t>
            </a:r>
            <a:r>
              <a:rPr kumimoji="1" lang="en-US" altLang="zh-CN" dirty="0"/>
              <a:t>55%</a:t>
            </a:r>
            <a:r>
              <a:rPr kumimoji="1" lang="zh-CN" altLang="en-US" dirty="0"/>
              <a:t>降低至</a:t>
            </a:r>
            <a:r>
              <a:rPr kumimoji="1" lang="en-US" altLang="zh-CN" dirty="0"/>
              <a:t>26%</a:t>
            </a:r>
          </a:p>
          <a:p>
            <a:r>
              <a:rPr kumimoji="1" lang="zh-CN" altLang="en-US" dirty="0"/>
              <a:t>进阶实验：所提</a:t>
            </a:r>
            <a:r>
              <a:rPr kumimoji="1" lang="en-US" altLang="zh-CN" dirty="0" err="1"/>
              <a:t>SiBert</a:t>
            </a:r>
            <a:r>
              <a:rPr kumimoji="1" lang="zh-CN" altLang="en-US" dirty="0"/>
              <a:t>和基于</a:t>
            </a:r>
            <a:r>
              <a:rPr kumimoji="1" lang="en-US" altLang="zh-CN" dirty="0" err="1"/>
              <a:t>Sentencepiece</a:t>
            </a:r>
            <a:r>
              <a:rPr kumimoji="1" lang="zh-CN" altLang="en-US" dirty="0"/>
              <a:t>的</a:t>
            </a:r>
            <a:r>
              <a:rPr kumimoji="1" lang="en-US" altLang="zh-CN" dirty="0"/>
              <a:t>2SiBert</a:t>
            </a:r>
            <a:r>
              <a:rPr kumimoji="1" lang="zh-CN" altLang="en-US" dirty="0"/>
              <a:t>在其他数据集上均有不同程度的性能提升</a:t>
            </a:r>
            <a:endParaRPr kumimoji="1" lang="en-US" altLang="zh-CN" dirty="0"/>
          </a:p>
          <a:p>
            <a:r>
              <a:rPr kumimoji="1" lang="zh-CN" altLang="en-US" dirty="0"/>
              <a:t>进阶讨论：虽然字模型整体表现更好，但是词模型能够有效降低文本长度使得</a:t>
            </a:r>
            <a:r>
              <a:rPr kumimoji="1" lang="en-US" altLang="zh-CN" dirty="0"/>
              <a:t>attention</a:t>
            </a:r>
            <a:r>
              <a:rPr kumimoji="1" lang="zh-CN" altLang="en-US" dirty="0"/>
              <a:t>视野更远，部分数据集会有奇效。</a:t>
            </a:r>
          </a:p>
        </p:txBody>
      </p:sp>
    </p:spTree>
    <p:extLst>
      <p:ext uri="{BB962C8B-B14F-4D97-AF65-F5344CB8AC3E}">
        <p14:creationId xmlns:p14="http://schemas.microsoft.com/office/powerpoint/2010/main" val="170644172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36FA8B-67DB-004E-8192-9EEC78C4F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911"/>
            <a:ext cx="10515600" cy="960000"/>
          </a:xfrm>
        </p:spPr>
        <p:txBody>
          <a:bodyPr/>
          <a:lstStyle/>
          <a:p>
            <a:r>
              <a:rPr kumimoji="1" lang="zh-CN" altLang="en-US" dirty="0"/>
              <a:t>报告纲要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9D409DB-DF60-094A-B82A-98D78A1D2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1911"/>
            <a:ext cx="10515600" cy="4524499"/>
          </a:xfrm>
        </p:spPr>
        <p:txBody>
          <a:bodyPr/>
          <a:lstStyle/>
          <a:p>
            <a:pPr marL="0" indent="0">
              <a:buNone/>
            </a:pPr>
            <a:endParaRPr kumimoji="1" lang="en-US" altLang="zh-CN" sz="3200" dirty="0"/>
          </a:p>
          <a:p>
            <a:r>
              <a:rPr kumimoji="1" lang="zh-CN" altLang="en-US" sz="3200" dirty="0"/>
              <a:t>如何更好地学习到句子之间的连贯性？</a:t>
            </a:r>
            <a:endParaRPr kumimoji="1" lang="en-US" altLang="zh-CN" sz="3200" dirty="0"/>
          </a:p>
          <a:p>
            <a:r>
              <a:rPr kumimoji="1" lang="zh-CN" altLang="en-US" sz="3200" dirty="0"/>
              <a:t>非独立性条件下，合理的预测方式</a:t>
            </a:r>
            <a:endParaRPr kumimoji="1" lang="en-US" altLang="zh-CN" sz="3200" dirty="0"/>
          </a:p>
          <a:p>
            <a:r>
              <a:rPr kumimoji="1" lang="zh-CN" altLang="en-US" sz="3200" dirty="0"/>
              <a:t>中文</a:t>
            </a:r>
            <a:r>
              <a:rPr kumimoji="1" lang="en-US" altLang="zh-CN" sz="3200" dirty="0"/>
              <a:t>NLP</a:t>
            </a:r>
            <a:r>
              <a:rPr kumimoji="1" lang="zh-CN" altLang="en-US" sz="3200" dirty="0"/>
              <a:t>任务是否还需要分词？</a:t>
            </a:r>
            <a:endParaRPr kumimoji="1" lang="en-US" altLang="zh-CN" sz="3200" dirty="0"/>
          </a:p>
          <a:p>
            <a:r>
              <a:rPr kumimoji="1" lang="zh-CN" altLang="en-US" sz="3200" dirty="0"/>
              <a:t>预训练模型中连贯性知识的进一步强化</a:t>
            </a:r>
            <a:endParaRPr kumimoji="1" lang="en-US" altLang="zh-CN" sz="3200" dirty="0"/>
          </a:p>
          <a:p>
            <a:r>
              <a:rPr kumimoji="1" lang="zh-CN" altLang="en-US" sz="3200" dirty="0"/>
              <a:t>预训练模型的领域迁徙</a:t>
            </a:r>
            <a:endParaRPr kumimoji="1" lang="en-US" altLang="zh-CN" sz="3200" dirty="0"/>
          </a:p>
        </p:txBody>
      </p:sp>
    </p:spTree>
    <p:extLst>
      <p:ext uri="{BB962C8B-B14F-4D97-AF65-F5344CB8AC3E}">
        <p14:creationId xmlns:p14="http://schemas.microsoft.com/office/powerpoint/2010/main" val="3581868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67EEE5-FB0B-F645-AB98-B53C6A88B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555" y="194137"/>
            <a:ext cx="10515600" cy="960000"/>
          </a:xfrm>
        </p:spPr>
        <p:txBody>
          <a:bodyPr/>
          <a:lstStyle/>
          <a:p>
            <a:r>
              <a:rPr kumimoji="1" lang="zh-CN" altLang="en-US" dirty="0"/>
              <a:t>本次竞赛训练策略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C2BC6D4D-8FC1-8E48-A0EF-575DDE971E27}"/>
              </a:ext>
            </a:extLst>
          </p:cNvPr>
          <p:cNvSpPr/>
          <p:nvPr/>
        </p:nvSpPr>
        <p:spPr>
          <a:xfrm>
            <a:off x="1253067" y="5658028"/>
            <a:ext cx="1309511" cy="369328"/>
          </a:xfrm>
          <a:prstGeom prst="rect">
            <a:avLst/>
          </a:prstGeom>
          <a:solidFill>
            <a:srgbClr val="00B05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[CLS]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B620C8AD-72A1-1340-A1B7-CD908936A545}"/>
              </a:ext>
            </a:extLst>
          </p:cNvPr>
          <p:cNvSpPr/>
          <p:nvPr/>
        </p:nvSpPr>
        <p:spPr>
          <a:xfrm>
            <a:off x="2562578" y="5658028"/>
            <a:ext cx="1749778" cy="369328"/>
          </a:xfrm>
          <a:prstGeom prst="rect">
            <a:avLst/>
          </a:prstGeom>
          <a:solidFill>
            <a:srgbClr val="0070C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solidFill>
                  <a:schemeClr val="bg1"/>
                </a:solidFill>
                <a:latin typeface="+mj-lt"/>
                <a:ea typeface="+mj-ea"/>
                <a:cs typeface="+mj-cs"/>
                <a:sym typeface="Helvetica"/>
              </a:rPr>
              <a:t>C</a:t>
            </a: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hoice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5EDDFB9F-36DB-5D4F-9BFF-171AEFAAC067}"/>
              </a:ext>
            </a:extLst>
          </p:cNvPr>
          <p:cNvSpPr/>
          <p:nvPr/>
        </p:nvSpPr>
        <p:spPr>
          <a:xfrm>
            <a:off x="4312356" y="5658028"/>
            <a:ext cx="7145866" cy="36932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Context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D3CE6E78-2FAF-ED46-A0D2-5C8EDBD247C8}"/>
              </a:ext>
            </a:extLst>
          </p:cNvPr>
          <p:cNvSpPr/>
          <p:nvPr/>
        </p:nvSpPr>
        <p:spPr>
          <a:xfrm>
            <a:off x="981271" y="1352144"/>
            <a:ext cx="2263423" cy="707882"/>
          </a:xfrm>
          <a:prstGeom prst="rect">
            <a:avLst/>
          </a:prstGeom>
          <a:noFill/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20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Choice</a:t>
            </a:r>
            <a:r>
              <a:rPr lang="zh-CN" altLang="en-US" sz="20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不属于任何一个</a:t>
            </a:r>
            <a:r>
              <a:rPr lang="en-US" altLang="zh-CN" sz="20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[BLANK]</a:t>
            </a: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E20789A8-53C8-8248-A3F7-E9778D22DE53}"/>
              </a:ext>
            </a:extLst>
          </p:cNvPr>
          <p:cNvSpPr/>
          <p:nvPr/>
        </p:nvSpPr>
        <p:spPr>
          <a:xfrm>
            <a:off x="5912064" y="1577460"/>
            <a:ext cx="5767295" cy="400105"/>
          </a:xfrm>
          <a:prstGeom prst="rect">
            <a:avLst/>
          </a:prstGeom>
          <a:noFill/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zh-CN" altLang="en-US" sz="20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如果</a:t>
            </a:r>
            <a:r>
              <a:rPr lang="en-US" altLang="zh-CN" sz="20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Choice</a:t>
            </a:r>
            <a:r>
              <a:rPr lang="zh-CN" altLang="en-US" sz="20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属于某个</a:t>
            </a:r>
            <a:r>
              <a:rPr lang="en-US" altLang="zh-CN" sz="20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[BLANK]</a:t>
            </a:r>
            <a:r>
              <a:rPr lang="zh-CN" altLang="en-US" sz="20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，计算该处的</a:t>
            </a:r>
            <a:r>
              <a:rPr lang="en-US" altLang="zh-CN" sz="20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loss</a:t>
            </a: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34" name="上箭头 33">
            <a:extLst>
              <a:ext uri="{FF2B5EF4-FFF2-40B4-BE49-F238E27FC236}">
                <a16:creationId xmlns:a16="http://schemas.microsoft.com/office/drawing/2014/main" id="{A7310959-CE9A-184E-8B61-FD0831BA80DE}"/>
              </a:ext>
            </a:extLst>
          </p:cNvPr>
          <p:cNvSpPr/>
          <p:nvPr/>
        </p:nvSpPr>
        <p:spPr>
          <a:xfrm>
            <a:off x="5998235" y="4949643"/>
            <a:ext cx="505179" cy="537449"/>
          </a:xfrm>
          <a:prstGeom prst="upArrow">
            <a:avLst/>
          </a:prstGeom>
          <a:solidFill>
            <a:srgbClr val="FFFFFF"/>
          </a:solidFill>
          <a:ln w="25400" cap="flat">
            <a:solidFill>
              <a:schemeClr val="accent6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019F8545-E6F5-A24B-8E09-6435F11EBA51}"/>
              </a:ext>
            </a:extLst>
          </p:cNvPr>
          <p:cNvSpPr/>
          <p:nvPr/>
        </p:nvSpPr>
        <p:spPr>
          <a:xfrm>
            <a:off x="4374047" y="4255491"/>
            <a:ext cx="3753557" cy="52321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Pretrained</a:t>
            </a: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 </a:t>
            </a:r>
            <a:r>
              <a:rPr kumimoji="0" lang="en-US" altLang="zh-CN" sz="2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model</a:t>
            </a:r>
          </a:p>
        </p:txBody>
      </p:sp>
      <p:sp>
        <p:nvSpPr>
          <p:cNvPr id="36" name="上箭头 35">
            <a:extLst>
              <a:ext uri="{FF2B5EF4-FFF2-40B4-BE49-F238E27FC236}">
                <a16:creationId xmlns:a16="http://schemas.microsoft.com/office/drawing/2014/main" id="{E2AF6B53-D535-CD4C-A77F-C34722D4E883}"/>
              </a:ext>
            </a:extLst>
          </p:cNvPr>
          <p:cNvSpPr/>
          <p:nvPr/>
        </p:nvSpPr>
        <p:spPr>
          <a:xfrm>
            <a:off x="5998235" y="3536509"/>
            <a:ext cx="505179" cy="537449"/>
          </a:xfrm>
          <a:prstGeom prst="upArrow">
            <a:avLst/>
          </a:prstGeom>
          <a:solidFill>
            <a:srgbClr val="FFFFFF"/>
          </a:solidFill>
          <a:ln w="25400" cap="flat">
            <a:solidFill>
              <a:schemeClr val="accent6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59EAEE93-4C19-AC49-8DAC-65EF512124DC}"/>
              </a:ext>
            </a:extLst>
          </p:cNvPr>
          <p:cNvSpPr/>
          <p:nvPr/>
        </p:nvSpPr>
        <p:spPr>
          <a:xfrm>
            <a:off x="1253067" y="2835411"/>
            <a:ext cx="1309511" cy="369328"/>
          </a:xfrm>
          <a:prstGeom prst="rect">
            <a:avLst/>
          </a:prstGeom>
          <a:solidFill>
            <a:srgbClr val="00B05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[CLS]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091EDA51-7C91-384C-B996-DA470C145B97}"/>
              </a:ext>
            </a:extLst>
          </p:cNvPr>
          <p:cNvSpPr/>
          <p:nvPr/>
        </p:nvSpPr>
        <p:spPr>
          <a:xfrm>
            <a:off x="2562578" y="2835411"/>
            <a:ext cx="1749778" cy="369328"/>
          </a:xfrm>
          <a:prstGeom prst="rect">
            <a:avLst/>
          </a:prstGeom>
          <a:solidFill>
            <a:srgbClr val="0070C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dirty="0">
                <a:solidFill>
                  <a:schemeClr val="bg1"/>
                </a:solidFill>
                <a:latin typeface="+mj-lt"/>
                <a:ea typeface="+mj-ea"/>
                <a:cs typeface="+mj-cs"/>
                <a:sym typeface="Helvetica"/>
              </a:rPr>
              <a:t>C</a:t>
            </a: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hoice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960A977B-C0D2-ED4E-9996-920B42E17DAF}"/>
              </a:ext>
            </a:extLst>
          </p:cNvPr>
          <p:cNvSpPr/>
          <p:nvPr/>
        </p:nvSpPr>
        <p:spPr>
          <a:xfrm>
            <a:off x="5846687" y="5661665"/>
            <a:ext cx="1157111" cy="369328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effectLst/>
                <a:uFillTx/>
                <a:latin typeface="+mj-lt"/>
                <a:ea typeface="+mj-ea"/>
                <a:cs typeface="+mj-cs"/>
                <a:sym typeface="Helvetica"/>
              </a:rPr>
              <a:t>[BLANK1]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id="{7E0D338F-8B25-4745-9AEC-77AB6108B4BF}"/>
              </a:ext>
            </a:extLst>
          </p:cNvPr>
          <p:cNvSpPr/>
          <p:nvPr/>
        </p:nvSpPr>
        <p:spPr>
          <a:xfrm>
            <a:off x="8538131" y="5661665"/>
            <a:ext cx="1157111" cy="369328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effectLst/>
                <a:uFillTx/>
                <a:latin typeface="+mj-lt"/>
                <a:ea typeface="+mj-ea"/>
                <a:cs typeface="+mj-cs"/>
                <a:sym typeface="Helvetica"/>
              </a:rPr>
              <a:t>[BLANK2]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id="{8D88FB3D-CAA7-7748-821B-1D1C1A00E8D4}"/>
              </a:ext>
            </a:extLst>
          </p:cNvPr>
          <p:cNvSpPr/>
          <p:nvPr/>
        </p:nvSpPr>
        <p:spPr>
          <a:xfrm>
            <a:off x="10229599" y="5654391"/>
            <a:ext cx="1157111" cy="369328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effectLst/>
                <a:uFillTx/>
                <a:latin typeface="+mj-lt"/>
                <a:ea typeface="+mj-ea"/>
                <a:cs typeface="+mj-cs"/>
                <a:sym typeface="Helvetica"/>
              </a:rPr>
              <a:t>[BLANK3]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62513900-777F-3E4C-8C3A-E6B3D671119B}"/>
              </a:ext>
            </a:extLst>
          </p:cNvPr>
          <p:cNvSpPr/>
          <p:nvPr/>
        </p:nvSpPr>
        <p:spPr>
          <a:xfrm>
            <a:off x="4312356" y="2840546"/>
            <a:ext cx="7145866" cy="36932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Context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5040DAA1-1E21-1442-9607-CFFCE9DC857F}"/>
              </a:ext>
            </a:extLst>
          </p:cNvPr>
          <p:cNvSpPr/>
          <p:nvPr/>
        </p:nvSpPr>
        <p:spPr>
          <a:xfrm>
            <a:off x="5846688" y="2844183"/>
            <a:ext cx="1157111" cy="369328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effectLst/>
                <a:uFillTx/>
                <a:latin typeface="+mj-lt"/>
                <a:ea typeface="+mj-ea"/>
                <a:cs typeface="+mj-cs"/>
                <a:sym typeface="Helvetica"/>
              </a:rPr>
              <a:t>[BLANK1]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id="{6B81C8DB-6C4E-A94C-9484-8E24ADCE8420}"/>
              </a:ext>
            </a:extLst>
          </p:cNvPr>
          <p:cNvSpPr/>
          <p:nvPr/>
        </p:nvSpPr>
        <p:spPr>
          <a:xfrm>
            <a:off x="8538131" y="2844183"/>
            <a:ext cx="1157111" cy="369328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effectLst/>
                <a:uFillTx/>
                <a:latin typeface="+mj-lt"/>
                <a:ea typeface="+mj-ea"/>
                <a:cs typeface="+mj-cs"/>
                <a:sym typeface="Helvetica"/>
              </a:rPr>
              <a:t>[BLANK2]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22077A4B-360E-E446-A8E9-05464861FF55}"/>
              </a:ext>
            </a:extLst>
          </p:cNvPr>
          <p:cNvSpPr/>
          <p:nvPr/>
        </p:nvSpPr>
        <p:spPr>
          <a:xfrm>
            <a:off x="10229599" y="2836909"/>
            <a:ext cx="1157111" cy="369328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spc="0" normalizeH="0" baseline="0" dirty="0">
                <a:ln>
                  <a:noFill/>
                </a:ln>
                <a:effectLst/>
                <a:uFillTx/>
                <a:latin typeface="+mj-lt"/>
                <a:ea typeface="+mj-ea"/>
                <a:cs typeface="+mj-cs"/>
                <a:sym typeface="Helvetica"/>
              </a:rPr>
              <a:t>[BLANK3]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27" name="上箭头 26">
            <a:extLst>
              <a:ext uri="{FF2B5EF4-FFF2-40B4-BE49-F238E27FC236}">
                <a16:creationId xmlns:a16="http://schemas.microsoft.com/office/drawing/2014/main" id="{9781B949-82E4-784C-B165-748C43BB0956}"/>
              </a:ext>
            </a:extLst>
          </p:cNvPr>
          <p:cNvSpPr/>
          <p:nvPr/>
        </p:nvSpPr>
        <p:spPr>
          <a:xfrm>
            <a:off x="1702661" y="2116799"/>
            <a:ext cx="410322" cy="543511"/>
          </a:xfrm>
          <a:prstGeom prst="upArrow">
            <a:avLst/>
          </a:prstGeom>
          <a:solidFill>
            <a:srgbClr val="FFFFFF"/>
          </a:solidFill>
          <a:ln w="25400" cap="flat">
            <a:solidFill>
              <a:srgbClr val="00B05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4" name="上箭头 53">
            <a:extLst>
              <a:ext uri="{FF2B5EF4-FFF2-40B4-BE49-F238E27FC236}">
                <a16:creationId xmlns:a16="http://schemas.microsoft.com/office/drawing/2014/main" id="{DDD706A9-742D-7844-B41F-9C7DE3DEBD9B}"/>
              </a:ext>
            </a:extLst>
          </p:cNvPr>
          <p:cNvSpPr/>
          <p:nvPr/>
        </p:nvSpPr>
        <p:spPr>
          <a:xfrm>
            <a:off x="6220082" y="2186796"/>
            <a:ext cx="410322" cy="543511"/>
          </a:xfrm>
          <a:prstGeom prst="upArrow">
            <a:avLst/>
          </a:prstGeom>
          <a:solidFill>
            <a:srgbClr val="FFFFFF"/>
          </a:solidFill>
          <a:ln w="25400" cap="flat">
            <a:solidFill>
              <a:schemeClr val="accent2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5" name="上箭头 54">
            <a:extLst>
              <a:ext uri="{FF2B5EF4-FFF2-40B4-BE49-F238E27FC236}">
                <a16:creationId xmlns:a16="http://schemas.microsoft.com/office/drawing/2014/main" id="{2369A71B-B982-0048-8770-CA937ABFE3BF}"/>
              </a:ext>
            </a:extLst>
          </p:cNvPr>
          <p:cNvSpPr/>
          <p:nvPr/>
        </p:nvSpPr>
        <p:spPr>
          <a:xfrm>
            <a:off x="8911525" y="2142385"/>
            <a:ext cx="410322" cy="543511"/>
          </a:xfrm>
          <a:prstGeom prst="upArrow">
            <a:avLst/>
          </a:prstGeom>
          <a:solidFill>
            <a:srgbClr val="FFFFFF"/>
          </a:solidFill>
          <a:ln w="25400" cap="flat">
            <a:solidFill>
              <a:schemeClr val="accent2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8" name="上箭头 57">
            <a:extLst>
              <a:ext uri="{FF2B5EF4-FFF2-40B4-BE49-F238E27FC236}">
                <a16:creationId xmlns:a16="http://schemas.microsoft.com/office/drawing/2014/main" id="{34FF64FE-4708-5B49-8C49-19DA4765573B}"/>
              </a:ext>
            </a:extLst>
          </p:cNvPr>
          <p:cNvSpPr/>
          <p:nvPr/>
        </p:nvSpPr>
        <p:spPr>
          <a:xfrm>
            <a:off x="10602993" y="2125493"/>
            <a:ext cx="410322" cy="543511"/>
          </a:xfrm>
          <a:prstGeom prst="upArrow">
            <a:avLst/>
          </a:prstGeom>
          <a:solidFill>
            <a:srgbClr val="FFFFFF"/>
          </a:solidFill>
          <a:ln w="25400" cap="flat">
            <a:solidFill>
              <a:schemeClr val="accent2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71218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0" grpId="0"/>
      <p:bldP spid="27" grpId="0" animBg="1"/>
      <p:bldP spid="54" grpId="0" animBg="1"/>
      <p:bldP spid="55" grpId="0" animBg="1"/>
      <p:bldP spid="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67EEE5-FB0B-F645-AB98-B53C6A88B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977" y="183290"/>
            <a:ext cx="10515600" cy="960000"/>
          </a:xfrm>
        </p:spPr>
        <p:txBody>
          <a:bodyPr/>
          <a:lstStyle/>
          <a:p>
            <a:r>
              <a:rPr kumimoji="1" lang="en-US" altLang="zh-CN" dirty="0"/>
              <a:t>BERT</a:t>
            </a:r>
            <a:r>
              <a:rPr kumimoji="1" lang="zh-CN" altLang="en-US" dirty="0"/>
              <a:t>模型性能优化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87D3F23-EB96-7A4B-BBE4-9DCED47822E5}"/>
              </a:ext>
            </a:extLst>
          </p:cNvPr>
          <p:cNvSpPr txBox="1"/>
          <p:nvPr/>
        </p:nvSpPr>
        <p:spPr>
          <a:xfrm>
            <a:off x="269977" y="5936035"/>
            <a:ext cx="11815186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hangingPunct="0"/>
            <a:r>
              <a:rPr lang="en-US" altLang="zh-CN" sz="1600" dirty="0"/>
              <a:t>[1]</a:t>
            </a:r>
            <a:r>
              <a:rPr lang="zh-CN" altLang="en-US" sz="1600" dirty="0"/>
              <a:t> </a:t>
            </a:r>
            <a:r>
              <a:rPr lang="en" altLang="zh-CN" sz="1600" dirty="0"/>
              <a:t>https://</a:t>
            </a:r>
            <a:r>
              <a:rPr lang="en" altLang="zh-CN" sz="1600" dirty="0" err="1"/>
              <a:t>github.com</a:t>
            </a:r>
            <a:r>
              <a:rPr lang="en" altLang="zh-CN" sz="1600" dirty="0"/>
              <a:t>/</a:t>
            </a:r>
            <a:r>
              <a:rPr lang="en" altLang="zh-CN" sz="1600" dirty="0" err="1"/>
              <a:t>openai</a:t>
            </a:r>
            <a:r>
              <a:rPr lang="en" altLang="zh-CN" sz="1600" dirty="0"/>
              <a:t>/</a:t>
            </a:r>
            <a:r>
              <a:rPr lang="en" altLang="zh-CN" sz="1600" dirty="0" err="1"/>
              <a:t>blocksparse</a:t>
            </a:r>
            <a:endParaRPr lang="en" altLang="zh-CN" sz="1600" dirty="0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0C8D4F5C-32C9-7146-9A78-8C48E6338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104" y="1000373"/>
            <a:ext cx="7531518" cy="4422911"/>
          </a:xfrm>
        </p:spPr>
        <p:txBody>
          <a:bodyPr/>
          <a:lstStyle/>
          <a:p>
            <a:pPr hangingPunct="0"/>
            <a:r>
              <a:rPr lang="zh-CN" altLang="en-US" sz="2400" dirty="0">
                <a:sym typeface="Helvetica"/>
              </a:rPr>
              <a:t>我们本次参赛的模型均是基于</a:t>
            </a:r>
            <a:r>
              <a:rPr lang="en-US" altLang="zh-CN" sz="2400" dirty="0" err="1">
                <a:sym typeface="Helvetica"/>
              </a:rPr>
              <a:t>bert</a:t>
            </a:r>
            <a:r>
              <a:rPr lang="en-US" altLang="zh-CN" sz="2400" dirty="0">
                <a:sym typeface="Helvetica"/>
              </a:rPr>
              <a:t>-base</a:t>
            </a:r>
            <a:r>
              <a:rPr lang="zh-CN" altLang="en-US" sz="2400" dirty="0">
                <a:sym typeface="Helvetica"/>
              </a:rPr>
              <a:t>规模训练的。</a:t>
            </a:r>
            <a:endParaRPr lang="en-US" altLang="zh-CN" sz="2400" dirty="0">
              <a:sym typeface="Helvetica"/>
            </a:endParaRPr>
          </a:p>
          <a:p>
            <a:pPr hangingPunct="0"/>
            <a:r>
              <a:rPr lang="zh-CN" altLang="en-US" sz="2400" dirty="0">
                <a:sym typeface="Helvetica"/>
              </a:rPr>
              <a:t>经过优化，</a:t>
            </a:r>
            <a:r>
              <a:rPr lang="en-US" altLang="zh-CN" sz="2400" dirty="0">
                <a:sym typeface="Helvetica"/>
              </a:rPr>
              <a:t> </a:t>
            </a:r>
            <a:r>
              <a:rPr lang="en-US" altLang="zh-CN" sz="2400" dirty="0" err="1">
                <a:sym typeface="Helvetica"/>
              </a:rPr>
              <a:t>bert</a:t>
            </a:r>
            <a:r>
              <a:rPr lang="en-US" altLang="zh-CN" sz="2400" dirty="0">
                <a:sym typeface="Helvetica"/>
              </a:rPr>
              <a:t>-base</a:t>
            </a:r>
            <a:r>
              <a:rPr lang="zh-CN" altLang="en-US" sz="2400" dirty="0">
                <a:sym typeface="Helvetica"/>
              </a:rPr>
              <a:t>的显存下降了</a:t>
            </a:r>
            <a:r>
              <a:rPr lang="en-US" altLang="zh-CN" sz="2400" dirty="0">
                <a:sym typeface="Helvetica"/>
              </a:rPr>
              <a:t>30%</a:t>
            </a:r>
            <a:r>
              <a:rPr lang="zh-CN" altLang="en-US" sz="2400" dirty="0">
                <a:sym typeface="Helvetica"/>
              </a:rPr>
              <a:t>左右。预训练</a:t>
            </a:r>
            <a:r>
              <a:rPr lang="en-US" altLang="zh-CN" sz="2400" dirty="0">
                <a:sym typeface="Helvetica"/>
              </a:rPr>
              <a:t>batch</a:t>
            </a:r>
            <a:r>
              <a:rPr lang="zh-CN" altLang="en-US" sz="2400" dirty="0">
                <a:sym typeface="Helvetica"/>
              </a:rPr>
              <a:t>更大，复现时间从</a:t>
            </a:r>
            <a:r>
              <a:rPr lang="en-US" altLang="zh-CN" sz="2400" dirty="0">
                <a:sym typeface="Helvetica"/>
              </a:rPr>
              <a:t>7</a:t>
            </a:r>
            <a:r>
              <a:rPr lang="zh-CN" altLang="en-US" sz="2400" dirty="0">
                <a:sym typeface="Helvetica"/>
              </a:rPr>
              <a:t>天降低到了</a:t>
            </a:r>
            <a:r>
              <a:rPr lang="en-US" altLang="zh-CN" sz="2400" dirty="0">
                <a:sym typeface="Helvetica"/>
              </a:rPr>
              <a:t>4.5</a:t>
            </a:r>
            <a:r>
              <a:rPr lang="zh-CN" altLang="en-US" sz="2400" dirty="0">
                <a:sym typeface="Helvetica"/>
              </a:rPr>
              <a:t>天</a:t>
            </a:r>
            <a:endParaRPr lang="en-US" altLang="zh-CN" sz="2400" dirty="0">
              <a:sym typeface="Helvetica"/>
            </a:endParaRPr>
          </a:p>
          <a:p>
            <a:pPr hangingPunct="0"/>
            <a:r>
              <a:rPr lang="zh-CN" altLang="en-US" sz="2400" dirty="0"/>
              <a:t>针对该问题下的</a:t>
            </a:r>
            <a:r>
              <a:rPr lang="en-US" altLang="zh-CN" sz="2400" dirty="0"/>
              <a:t>BERT</a:t>
            </a:r>
            <a:r>
              <a:rPr lang="zh-CN" altLang="en-US" sz="2400" dirty="0"/>
              <a:t>中最占用显存的</a:t>
            </a:r>
            <a:r>
              <a:rPr lang="en-US" altLang="zh-CN" sz="2400" dirty="0"/>
              <a:t>2</a:t>
            </a:r>
            <a:r>
              <a:rPr lang="zh-CN" altLang="en-US" sz="2400" dirty="0"/>
              <a:t>个地方，我们使用采取了</a:t>
            </a:r>
            <a:r>
              <a:rPr lang="en-US" altLang="zh-CN" sz="2400" dirty="0"/>
              <a:t>2</a:t>
            </a:r>
            <a:r>
              <a:rPr lang="zh-CN" altLang="en-US" sz="2400" dirty="0"/>
              <a:t>个策略：</a:t>
            </a:r>
            <a:endParaRPr lang="en-US" altLang="zh-CN" sz="2400" dirty="0"/>
          </a:p>
          <a:p>
            <a:pPr hangingPunct="0"/>
            <a:r>
              <a:rPr lang="en-US" altLang="zh-CN" sz="2400" dirty="0"/>
              <a:t>1)</a:t>
            </a:r>
            <a:r>
              <a:rPr lang="zh-CN" altLang="en-US" sz="2400" dirty="0"/>
              <a:t> 使用</a:t>
            </a:r>
            <a:r>
              <a:rPr lang="en-US" altLang="zh-CN" sz="2400" dirty="0" err="1"/>
              <a:t>blocksparse</a:t>
            </a:r>
            <a:r>
              <a:rPr lang="en-US" altLang="zh-CN" sz="2400" dirty="0"/>
              <a:t>[1]</a:t>
            </a:r>
            <a:r>
              <a:rPr lang="zh-CN" altLang="en-US" sz="2400" dirty="0"/>
              <a:t>优化这里的</a:t>
            </a:r>
            <a:r>
              <a:rPr lang="en-US" altLang="zh-CN" sz="2400" dirty="0" err="1"/>
              <a:t>gelu</a:t>
            </a:r>
            <a:r>
              <a:rPr lang="zh-CN" altLang="en-US" sz="2400" dirty="0"/>
              <a:t>以及</a:t>
            </a:r>
            <a:r>
              <a:rPr lang="en-US" altLang="zh-CN" sz="2400" dirty="0" err="1"/>
              <a:t>softmax</a:t>
            </a:r>
            <a:r>
              <a:rPr lang="zh-CN" altLang="en-US" sz="2400" dirty="0"/>
              <a:t>激活函数；</a:t>
            </a:r>
            <a:endParaRPr lang="en-US" altLang="zh-CN" sz="2400" dirty="0"/>
          </a:p>
          <a:p>
            <a:pPr hangingPunct="0"/>
            <a:r>
              <a:rPr lang="en-US" altLang="zh-CN" sz="2400" dirty="0"/>
              <a:t>2)</a:t>
            </a:r>
            <a:r>
              <a:rPr lang="zh-CN" altLang="en-US" sz="2400" dirty="0"/>
              <a:t> 避免对大</a:t>
            </a:r>
            <a:r>
              <a:rPr lang="en-US" altLang="zh-CN" sz="2400" dirty="0"/>
              <a:t>tensor</a:t>
            </a:r>
            <a:r>
              <a:rPr lang="zh-CN" altLang="en-US" sz="2400" dirty="0"/>
              <a:t>进行</a:t>
            </a:r>
            <a:r>
              <a:rPr lang="en-US" altLang="zh-CN" sz="2400" dirty="0"/>
              <a:t>dropout</a:t>
            </a:r>
          </a:p>
          <a:p>
            <a:pPr hangingPunct="0"/>
            <a:endParaRPr lang="en-US" altLang="zh-CN" sz="2400" dirty="0"/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CB5561ED-6E2B-9247-BBF2-833B9512C496}"/>
              </a:ext>
            </a:extLst>
          </p:cNvPr>
          <p:cNvGrpSpPr/>
          <p:nvPr/>
        </p:nvGrpSpPr>
        <p:grpSpPr>
          <a:xfrm>
            <a:off x="9254765" y="138557"/>
            <a:ext cx="2747913" cy="3369511"/>
            <a:chOff x="8342722" y="537328"/>
            <a:chExt cx="2747913" cy="3369511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A307F6A7-5331-A647-878E-911F29729420}"/>
                </a:ext>
              </a:extLst>
            </p:cNvPr>
            <p:cNvSpPr/>
            <p:nvPr/>
          </p:nvSpPr>
          <p:spPr>
            <a:xfrm>
              <a:off x="8342722" y="537328"/>
              <a:ext cx="2747913" cy="3369511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02437F94-FC88-C148-AA48-3C5BA9DD768D}"/>
                </a:ext>
              </a:extLst>
            </p:cNvPr>
            <p:cNvSpPr/>
            <p:nvPr/>
          </p:nvSpPr>
          <p:spPr>
            <a:xfrm>
              <a:off x="8724903" y="3166489"/>
              <a:ext cx="2088430" cy="646327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0B050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rPr>
                <a:t>Multi-head</a:t>
              </a:r>
              <a:r>
                <a:rPr kumimoji="0" lang="zh-CN" alt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rPr>
                <a:t> </a:t>
              </a:r>
              <a:r>
                <a:rPr kumimoji="0" lang="en-US" altLang="zh-CN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rPr>
                <a:t>Attention</a:t>
              </a:r>
              <a:endPara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D0910A51-C134-AE44-98BC-B415D3702C20}"/>
                </a:ext>
              </a:extLst>
            </p:cNvPr>
            <p:cNvSpPr/>
            <p:nvPr/>
          </p:nvSpPr>
          <p:spPr>
            <a:xfrm>
              <a:off x="8907824" y="2306135"/>
              <a:ext cx="1622590" cy="369328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8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rPr>
                <a:t>Layer</a:t>
              </a:r>
              <a:r>
                <a:rPr lang="en-US" altLang="zh-CN" dirty="0" err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rPr>
                <a:t>N</a:t>
              </a:r>
              <a:r>
                <a:rPr kumimoji="0" lang="en-US" altLang="zh-CN" sz="18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rPr>
                <a:t>orm</a:t>
              </a:r>
              <a:endPara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FAFC9E1D-DB64-E642-8FCA-B137F9B348FC}"/>
                </a:ext>
              </a:extLst>
            </p:cNvPr>
            <p:cNvSpPr/>
            <p:nvPr/>
          </p:nvSpPr>
          <p:spPr>
            <a:xfrm>
              <a:off x="8870706" y="1473162"/>
              <a:ext cx="1696825" cy="369328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C000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8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rPr>
                <a:t>FeedForward</a:t>
              </a:r>
              <a:endPara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37FE2744-8E57-854D-9D1E-23074846A64A}"/>
                </a:ext>
              </a:extLst>
            </p:cNvPr>
            <p:cNvSpPr/>
            <p:nvPr/>
          </p:nvSpPr>
          <p:spPr>
            <a:xfrm>
              <a:off x="8937285" y="637255"/>
              <a:ext cx="1593129" cy="369328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8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rPr>
                <a:t>Layer</a:t>
              </a:r>
              <a:r>
                <a:rPr lang="en-US" altLang="zh-CN" dirty="0" err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rPr>
                <a:t>N</a:t>
              </a:r>
              <a:r>
                <a:rPr kumimoji="0" lang="en-US" altLang="zh-CN" sz="18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rPr>
                <a:t>orm</a:t>
              </a:r>
              <a:endParaRPr kumimoji="0" lang="en-US" altLang="zh-CN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10" name="上箭头 9">
              <a:extLst>
                <a:ext uri="{FF2B5EF4-FFF2-40B4-BE49-F238E27FC236}">
                  <a16:creationId xmlns:a16="http://schemas.microsoft.com/office/drawing/2014/main" id="{8D796FE2-C8E2-5C49-9B9B-98B3C6507B6E}"/>
                </a:ext>
              </a:extLst>
            </p:cNvPr>
            <p:cNvSpPr/>
            <p:nvPr/>
          </p:nvSpPr>
          <p:spPr>
            <a:xfrm>
              <a:off x="9577633" y="2763172"/>
              <a:ext cx="282972" cy="309294"/>
            </a:xfrm>
            <a:prstGeom prst="upArrow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11" name="上箭头 10">
              <a:extLst>
                <a:ext uri="{FF2B5EF4-FFF2-40B4-BE49-F238E27FC236}">
                  <a16:creationId xmlns:a16="http://schemas.microsoft.com/office/drawing/2014/main" id="{C27DC57A-7F84-C04C-921D-C3C81FE179F4}"/>
                </a:ext>
              </a:extLst>
            </p:cNvPr>
            <p:cNvSpPr/>
            <p:nvPr/>
          </p:nvSpPr>
          <p:spPr>
            <a:xfrm>
              <a:off x="9577633" y="1919665"/>
              <a:ext cx="282972" cy="309294"/>
            </a:xfrm>
            <a:prstGeom prst="upArrow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12" name="上箭头 11">
              <a:extLst>
                <a:ext uri="{FF2B5EF4-FFF2-40B4-BE49-F238E27FC236}">
                  <a16:creationId xmlns:a16="http://schemas.microsoft.com/office/drawing/2014/main" id="{CF82C9FD-6762-1745-A1CE-9D657238A0B5}"/>
                </a:ext>
              </a:extLst>
            </p:cNvPr>
            <p:cNvSpPr/>
            <p:nvPr/>
          </p:nvSpPr>
          <p:spPr>
            <a:xfrm>
              <a:off x="9577633" y="1089850"/>
              <a:ext cx="282972" cy="309294"/>
            </a:xfrm>
            <a:prstGeom prst="upArrow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47405895-C209-E349-8913-0F566B96F367}"/>
              </a:ext>
            </a:extLst>
          </p:cNvPr>
          <p:cNvGrpSpPr/>
          <p:nvPr/>
        </p:nvGrpSpPr>
        <p:grpSpPr>
          <a:xfrm>
            <a:off x="7524896" y="1026571"/>
            <a:ext cx="4589942" cy="3861237"/>
            <a:chOff x="7412736" y="677155"/>
            <a:chExt cx="4589942" cy="3861237"/>
          </a:xfrm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08181680-362C-AC44-BEA8-2F1898A9A968}"/>
                </a:ext>
              </a:extLst>
            </p:cNvPr>
            <p:cNvSpPr/>
            <p:nvPr/>
          </p:nvSpPr>
          <p:spPr>
            <a:xfrm>
              <a:off x="9498466" y="677155"/>
              <a:ext cx="2036190" cy="469255"/>
            </a:xfrm>
            <a:prstGeom prst="ellips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cxnSp>
          <p:nvCxnSpPr>
            <p:cNvPr id="17" name="直线连接符 16">
              <a:extLst>
                <a:ext uri="{FF2B5EF4-FFF2-40B4-BE49-F238E27FC236}">
                  <a16:creationId xmlns:a16="http://schemas.microsoft.com/office/drawing/2014/main" id="{B8DFB7FB-27CD-5A45-B7CA-F4D40B12F81D}"/>
                </a:ext>
              </a:extLst>
            </p:cNvPr>
            <p:cNvCxnSpPr>
              <a:cxnSpLocks/>
              <a:stCxn id="14" idx="6"/>
              <a:endCxn id="24" idx="6"/>
            </p:cNvCxnSpPr>
            <p:nvPr/>
          </p:nvCxnSpPr>
          <p:spPr>
            <a:xfrm>
              <a:off x="11534656" y="911783"/>
              <a:ext cx="468022" cy="3172180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C27CA3DC-E9B3-F744-931C-BF02A092D325}"/>
                </a:ext>
              </a:extLst>
            </p:cNvPr>
            <p:cNvSpPr/>
            <p:nvPr/>
          </p:nvSpPr>
          <p:spPr>
            <a:xfrm>
              <a:off x="7412736" y="3629534"/>
              <a:ext cx="4589942" cy="908858"/>
            </a:xfrm>
            <a:prstGeom prst="ellips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rPr>
                <a:t>X=</a:t>
              </a:r>
              <a:r>
                <a:rPr lang="en-US" altLang="zh-CN" dirty="0" err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rPr>
                <a:t>g</a:t>
              </a:r>
              <a:r>
                <a:rPr kumimoji="0" lang="en-US" altLang="zh-CN" sz="18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rPr>
                <a:t>elu</a:t>
              </a:r>
              <a:r>
                <a:rPr kumimoji="0" lang="en-US" altLang="zh-CN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rPr>
                <a:t>(fc(x,4</a:t>
              </a:r>
              <a:r>
                <a:rPr kumimoji="0" lang="zh-CN" alt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rPr>
                <a:t>*</a:t>
              </a:r>
              <a:r>
                <a:rPr kumimoji="0" lang="en-US" altLang="zh-CN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rPr>
                <a:t>hidden))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dirty="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rPr>
                <a:t>shape:[batch,</a:t>
              </a:r>
              <a:r>
                <a:rPr lang="zh-CN" altLang="en-US" dirty="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rPr>
                <a:t>length,</a:t>
              </a:r>
              <a:r>
                <a:rPr lang="zh-CN" altLang="en-US" dirty="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rPr>
                <a:t>hidden</a:t>
              </a:r>
              <a:r>
                <a:rPr lang="zh-CN" altLang="en-US" dirty="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rPr>
                <a:t>*</a:t>
              </a:r>
              <a:r>
                <a:rPr lang="en-US" altLang="zh-CN" dirty="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Helvetica"/>
                </a:rPr>
                <a:t>4]</a:t>
              </a:r>
              <a:endPara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D58D033E-B8CF-2B42-AD78-6C6EE936B93A}"/>
              </a:ext>
            </a:extLst>
          </p:cNvPr>
          <p:cNvGrpSpPr/>
          <p:nvPr/>
        </p:nvGrpSpPr>
        <p:grpSpPr>
          <a:xfrm>
            <a:off x="6681216" y="2669153"/>
            <a:ext cx="5403946" cy="3541511"/>
            <a:chOff x="6681216" y="2669153"/>
            <a:chExt cx="5403946" cy="3541511"/>
          </a:xfrm>
        </p:grpSpPr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8D3EEA7B-24D4-E045-8D0A-20F6EC87BA0A}"/>
                </a:ext>
              </a:extLst>
            </p:cNvPr>
            <p:cNvSpPr/>
            <p:nvPr/>
          </p:nvSpPr>
          <p:spPr>
            <a:xfrm>
              <a:off x="9597102" y="2669153"/>
              <a:ext cx="2097579" cy="855627"/>
            </a:xfrm>
            <a:prstGeom prst="ellips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endParaRPr>
            </a:p>
          </p:txBody>
        </p:sp>
        <p:cxnSp>
          <p:nvCxnSpPr>
            <p:cNvPr id="18" name="直线连接符 17">
              <a:extLst>
                <a:ext uri="{FF2B5EF4-FFF2-40B4-BE49-F238E27FC236}">
                  <a16:creationId xmlns:a16="http://schemas.microsoft.com/office/drawing/2014/main" id="{A1EF6089-A16D-2E48-AC3F-C1F4986BED8C}"/>
                </a:ext>
              </a:extLst>
            </p:cNvPr>
            <p:cNvCxnSpPr>
              <a:cxnSpLocks/>
              <a:stCxn id="15" idx="6"/>
              <a:endCxn id="29" idx="6"/>
            </p:cNvCxnSpPr>
            <p:nvPr/>
          </p:nvCxnSpPr>
          <p:spPr>
            <a:xfrm>
              <a:off x="11694681" y="3096967"/>
              <a:ext cx="390481" cy="2499360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椭圆 28">
                  <a:extLst>
                    <a:ext uri="{FF2B5EF4-FFF2-40B4-BE49-F238E27FC236}">
                      <a16:creationId xmlns:a16="http://schemas.microsoft.com/office/drawing/2014/main" id="{5C48FCC8-AB7D-634A-89C7-88C156DF0A19}"/>
                    </a:ext>
                  </a:extLst>
                </p:cNvPr>
                <p:cNvSpPr/>
                <p:nvPr/>
              </p:nvSpPr>
              <p:spPr>
                <a:xfrm>
                  <a:off x="6681216" y="4981990"/>
                  <a:ext cx="5403946" cy="1228674"/>
                </a:xfrm>
                <a:prstGeom prst="ellipse">
                  <a:avLst/>
                </a:prstGeom>
                <a:noFill/>
                <a:ln w="25400" cap="flat">
                  <a:solidFill>
                    <a:srgbClr val="FF0000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>
                      <a:solidFill>
                        <a:srgbClr val="000000"/>
                      </a:solidFill>
                      <a:latin typeface="+mj-lt"/>
                      <a:ea typeface="+mj-ea"/>
                      <a:cs typeface="+mj-cs"/>
                      <a:sym typeface="Helvetica"/>
                    </a:rPr>
                    <a:t>Attention(Q,K)=</a:t>
                  </a:r>
                  <a14:m>
                    <m:oMath xmlns:m="http://schemas.openxmlformats.org/officeDocument/2006/math">
                      <m:r>
                        <a:rPr lang="en-US" altLang="zh-CN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+mj-ea"/>
                          <a:cs typeface="+mj-cs"/>
                          <a:sym typeface="Helvetica"/>
                        </a:rPr>
                        <m:t>𝑠𝑜𝑓𝑡𝑚𝑎𝑥</m:t>
                      </m:r>
                      <m:d>
                        <m:dPr>
                          <m:ctrlPr>
                            <a:rPr lang="en-US" altLang="zh-CN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+mj-ea"/>
                              <a:cs typeface="+mj-cs"/>
                              <a:sym typeface="Helvetica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+mj-ea"/>
                                  <a:cs typeface="+mj-cs"/>
                                  <a:sym typeface="Helvetica"/>
                                </a:rPr>
                              </m:ctrlPr>
                            </m:fPr>
                            <m:num>
                              <m:r>
                                <a:rPr lang="en-US" altLang="zh-CN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+mj-ea"/>
                                  <a:cs typeface="+mj-cs"/>
                                  <a:sym typeface="Helvetica"/>
                                </a:rPr>
                                <m:t>𝑄</m:t>
                              </m:r>
                              <m:sSup>
                                <m:sSupPr>
                                  <m:ctrlPr>
                                    <a:rPr lang="en-US" altLang="zh-CN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+mj-ea"/>
                                      <a:cs typeface="+mj-cs"/>
                                      <a:sym typeface="Helvetica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+mj-ea"/>
                                      <a:cs typeface="+mj-cs"/>
                                      <a:sym typeface="Helvetica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+mj-ea"/>
                                      <a:cs typeface="+mj-cs"/>
                                      <a:sym typeface="Helvetica"/>
                                    </a:rPr>
                                    <m:t>𝑇</m:t>
                                  </m:r>
                                </m:sup>
                              </m:sSup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altLang="zh-CN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+mj-ea"/>
                                      <a:cs typeface="+mj-cs"/>
                                      <a:sym typeface="Helvetica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altLang="zh-CN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+mj-ea"/>
                                          <a:cs typeface="+mj-cs"/>
                                          <a:sym typeface="Helvetica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+mj-ea"/>
                                          <a:cs typeface="+mj-cs"/>
                                          <a:sym typeface="Helvetica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+mj-ea"/>
                                          <a:cs typeface="+mj-cs"/>
                                          <a:sym typeface="Helvetica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rad>
                            </m:den>
                          </m:f>
                        </m:e>
                      </m:d>
                    </m:oMath>
                  </a14:m>
                  <a:endParaRPr kumimoji="0" lang="en-US" altLang="zh-CN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>
                      <a:solidFill>
                        <a:srgbClr val="000000"/>
                      </a:solidFill>
                      <a:latin typeface="+mj-lt"/>
                      <a:ea typeface="+mj-ea"/>
                      <a:cs typeface="+mj-cs"/>
                      <a:sym typeface="Helvetica"/>
                    </a:rPr>
                    <a:t>shape:[batch,</a:t>
                  </a:r>
                  <a:r>
                    <a:rPr lang="zh-CN" altLang="en-US" dirty="0">
                      <a:solidFill>
                        <a:srgbClr val="000000"/>
                      </a:solidFill>
                      <a:latin typeface="+mj-lt"/>
                      <a:ea typeface="+mj-ea"/>
                      <a:cs typeface="+mj-cs"/>
                      <a:sym typeface="Helvetica"/>
                    </a:rPr>
                    <a:t> </a:t>
                  </a:r>
                  <a:r>
                    <a:rPr lang="en-US" altLang="zh-CN" dirty="0" err="1">
                      <a:solidFill>
                        <a:srgbClr val="000000"/>
                      </a:solidFill>
                      <a:latin typeface="+mj-lt"/>
                      <a:ea typeface="+mj-ea"/>
                      <a:cs typeface="+mj-cs"/>
                      <a:sym typeface="Helvetica"/>
                    </a:rPr>
                    <a:t>nhead</a:t>
                  </a:r>
                  <a:r>
                    <a:rPr lang="en-US" altLang="zh-CN" dirty="0">
                      <a:solidFill>
                        <a:srgbClr val="000000"/>
                      </a:solidFill>
                      <a:latin typeface="+mj-lt"/>
                      <a:ea typeface="+mj-ea"/>
                      <a:cs typeface="+mj-cs"/>
                      <a:sym typeface="Helvetica"/>
                    </a:rPr>
                    <a:t>,</a:t>
                  </a:r>
                  <a:r>
                    <a:rPr lang="zh-CN" altLang="en-US" dirty="0">
                      <a:solidFill>
                        <a:srgbClr val="000000"/>
                      </a:solidFill>
                      <a:latin typeface="+mj-lt"/>
                      <a:ea typeface="+mj-ea"/>
                      <a:cs typeface="+mj-cs"/>
                      <a:sym typeface="Helvetica"/>
                    </a:rPr>
                    <a:t> </a:t>
                  </a:r>
                  <a:r>
                    <a:rPr lang="en-US" altLang="zh-CN" dirty="0">
                      <a:solidFill>
                        <a:srgbClr val="000000"/>
                      </a:solidFill>
                      <a:latin typeface="+mj-lt"/>
                      <a:ea typeface="+mj-ea"/>
                      <a:cs typeface="+mj-cs"/>
                      <a:sym typeface="Helvetica"/>
                    </a:rPr>
                    <a:t>length,</a:t>
                  </a:r>
                  <a:r>
                    <a:rPr lang="zh-CN" altLang="en-US" dirty="0">
                      <a:solidFill>
                        <a:srgbClr val="000000"/>
                      </a:solidFill>
                      <a:latin typeface="+mj-lt"/>
                      <a:ea typeface="+mj-ea"/>
                      <a:cs typeface="+mj-cs"/>
                      <a:sym typeface="Helvetica"/>
                    </a:rPr>
                    <a:t> </a:t>
                  </a:r>
                  <a:r>
                    <a:rPr lang="en-US" altLang="zh-CN" dirty="0">
                      <a:solidFill>
                        <a:srgbClr val="000000"/>
                      </a:solidFill>
                      <a:latin typeface="+mj-lt"/>
                      <a:ea typeface="+mj-ea"/>
                      <a:cs typeface="+mj-cs"/>
                      <a:sym typeface="Helvetica"/>
                    </a:rPr>
                    <a:t>length]</a:t>
                  </a:r>
                  <a:endParaRPr kumimoji="0" lang="zh-CN" alt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j-lt"/>
                    <a:ea typeface="+mj-ea"/>
                    <a:cs typeface="+mj-cs"/>
                    <a:sym typeface="Helvetica"/>
                  </a:endParaRPr>
                </a:p>
              </p:txBody>
            </p:sp>
          </mc:Choice>
          <mc:Fallback xmlns="">
            <p:sp>
              <p:nvSpPr>
                <p:cNvPr id="29" name="椭圆 28">
                  <a:extLst>
                    <a:ext uri="{FF2B5EF4-FFF2-40B4-BE49-F238E27FC236}">
                      <a16:creationId xmlns:a16="http://schemas.microsoft.com/office/drawing/2014/main" id="{5C48FCC8-AB7D-634A-89C7-88C156DF0A1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1216" y="4981990"/>
                  <a:ext cx="5403946" cy="1228674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25400" cap="flat">
                  <a:solidFill>
                    <a:srgbClr val="FF0000"/>
                  </a:solidFill>
                  <a:prstDash val="solid"/>
                  <a:round/>
                </a:ln>
                <a:effectLst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77998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67EEE5-FB0B-F645-AB98-B53C6A88B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预训练语料丰富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DE4A2A74-2177-8949-85D9-2B5FD383F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1667069"/>
              </p:ext>
            </p:extLst>
          </p:nvPr>
        </p:nvGraphicFramePr>
        <p:xfrm>
          <a:off x="1254642" y="2961628"/>
          <a:ext cx="9682716" cy="15938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7906">
                  <a:extLst>
                    <a:ext uri="{9D8B030D-6E8A-4147-A177-3AD203B41FA5}">
                      <a16:colId xmlns:a16="http://schemas.microsoft.com/office/drawing/2014/main" val="546244576"/>
                    </a:ext>
                  </a:extLst>
                </a:gridCol>
                <a:gridCol w="2103452">
                  <a:extLst>
                    <a:ext uri="{9D8B030D-6E8A-4147-A177-3AD203B41FA5}">
                      <a16:colId xmlns:a16="http://schemas.microsoft.com/office/drawing/2014/main" val="3767910872"/>
                    </a:ext>
                  </a:extLst>
                </a:gridCol>
                <a:gridCol w="2420679">
                  <a:extLst>
                    <a:ext uri="{9D8B030D-6E8A-4147-A177-3AD203B41FA5}">
                      <a16:colId xmlns:a16="http://schemas.microsoft.com/office/drawing/2014/main" val="3460187829"/>
                    </a:ext>
                  </a:extLst>
                </a:gridCol>
                <a:gridCol w="2420679">
                  <a:extLst>
                    <a:ext uri="{9D8B030D-6E8A-4147-A177-3AD203B41FA5}">
                      <a16:colId xmlns:a16="http://schemas.microsoft.com/office/drawing/2014/main" val="769804875"/>
                    </a:ext>
                  </a:extLst>
                </a:gridCol>
              </a:tblGrid>
              <a:tr h="51783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/>
                        <a:t>方法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trial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dev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quality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3219675"/>
                  </a:ext>
                </a:extLst>
              </a:tr>
              <a:tr h="51783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官方</a:t>
                      </a:r>
                      <a:r>
                        <a:rPr lang="e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bert_baseline</a:t>
                      </a:r>
                      <a:endParaRPr lang="e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71.94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70.59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70.01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24556404"/>
                  </a:ext>
                </a:extLst>
              </a:tr>
              <a:tr h="28389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多源数据重训练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  <a:p>
                      <a:pPr algn="ctr" fontAlgn="ctr"/>
                      <a:r>
                        <a:rPr lang="e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bert</a:t>
                      </a:r>
                      <a:endParaRPr lang="en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76.529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71.92(+1.33)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/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11151823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FD7E4F2B-5A1E-B948-861E-F63B1FC9862C}"/>
              </a:ext>
            </a:extLst>
          </p:cNvPr>
          <p:cNvSpPr txBox="1"/>
          <p:nvPr/>
        </p:nvSpPr>
        <p:spPr>
          <a:xfrm>
            <a:off x="599915" y="1186325"/>
            <a:ext cx="10753886" cy="9541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457200" indent="-457200" hangingPunct="0">
              <a:buFont typeface="Arial" panose="020B0604020202020204" pitchFamily="34" charset="0"/>
              <a:buChar char="•"/>
            </a:pPr>
            <a:r>
              <a:rPr lang="en-US" altLang="zh-CN" sz="2800" dirty="0"/>
              <a:t>google</a:t>
            </a:r>
            <a:r>
              <a:rPr lang="zh-CN" altLang="en-US" sz="2800" dirty="0"/>
              <a:t>官方中文</a:t>
            </a:r>
            <a:r>
              <a:rPr lang="en-US" altLang="zh-CN" sz="2800" dirty="0"/>
              <a:t>BERT</a:t>
            </a:r>
            <a:r>
              <a:rPr lang="zh-CN" altLang="en-US" sz="2800" dirty="0"/>
              <a:t>只使用了中文</a:t>
            </a:r>
            <a:r>
              <a:rPr lang="en-US" altLang="zh-CN" sz="2800" dirty="0"/>
              <a:t>wiki</a:t>
            </a:r>
            <a:r>
              <a:rPr lang="zh-CN" altLang="en-US" sz="2800" dirty="0"/>
              <a:t>的训练数据。我们采集了百科，新闻，知乎等多源的数据重新训练了</a:t>
            </a:r>
            <a:r>
              <a:rPr lang="en-US" altLang="zh-CN" sz="2800" dirty="0"/>
              <a:t>BERT</a:t>
            </a:r>
            <a:r>
              <a:rPr lang="zh-CN" altLang="en-US" sz="2800" dirty="0"/>
              <a:t>。</a:t>
            </a:r>
            <a:endParaRPr lang="zh-CN" altLang="en-US" sz="2800" dirty="0"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39010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003F64-6A74-2540-87B0-AC483E657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错误分析</a:t>
            </a:r>
            <a:r>
              <a:rPr kumimoji="1" lang="en-US" altLang="zh-CN" dirty="0"/>
              <a:t>1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2D62283-380E-D540-9467-CEC02D70B3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zh-CN" dirty="0"/>
          </a:p>
          <a:p>
            <a:r>
              <a:rPr lang="en-US" altLang="zh-CN" dirty="0"/>
              <a:t>…</a:t>
            </a:r>
            <a:r>
              <a:rPr lang="zh-CN" altLang="en-US" dirty="0"/>
              <a:t>他回答道：“父亲遗留给我的田产，怎么舍得就这么舍弃卖出，岂不是成了败家之子吗？”</a:t>
            </a:r>
            <a:r>
              <a:rPr lang="en-US" altLang="zh-CN" dirty="0">
                <a:solidFill>
                  <a:srgbClr val="FF0000"/>
                </a:solidFill>
              </a:rPr>
              <a:t>[</a:t>
            </a:r>
            <a:r>
              <a:rPr lang="en" altLang="zh-CN" dirty="0">
                <a:solidFill>
                  <a:srgbClr val="FF0000"/>
                </a:solidFill>
              </a:rPr>
              <a:t>BLANK]</a:t>
            </a:r>
            <a:r>
              <a:rPr lang="zh-CN" altLang="en" dirty="0"/>
              <a:t>，</a:t>
            </a:r>
            <a:r>
              <a:rPr lang="zh-CN" altLang="en-US" dirty="0"/>
              <a:t>冷冷笑道：“是你的田产</a:t>
            </a:r>
            <a:r>
              <a:rPr lang="en-US" altLang="zh-CN" dirty="0"/>
              <a:t>,</a:t>
            </a:r>
            <a:r>
              <a:rPr lang="zh-CN" altLang="en-US" dirty="0"/>
              <a:t>你怎么一点也不肉痛，卖契倒写得快哩？”</a:t>
            </a:r>
            <a:r>
              <a:rPr lang="en-US" altLang="zh-CN" dirty="0"/>
              <a:t>…</a:t>
            </a:r>
          </a:p>
          <a:p>
            <a:r>
              <a:rPr lang="en-US" altLang="zh-CN" dirty="0"/>
              <a:t>Prediction:</a:t>
            </a:r>
            <a:r>
              <a:rPr lang="zh-CN" altLang="en-US" dirty="0"/>
              <a:t> </a:t>
            </a:r>
            <a:r>
              <a:rPr lang="en-US" altLang="zh-CN" dirty="0"/>
              <a:t>“</a:t>
            </a:r>
            <a:r>
              <a:rPr lang="zh-CN" altLang="en-US" dirty="0"/>
              <a:t>弟弟揭露哥哥的田产已经卖去一部分了</a:t>
            </a:r>
            <a:r>
              <a:rPr lang="en-US" altLang="zh-CN" dirty="0"/>
              <a:t>”</a:t>
            </a:r>
          </a:p>
          <a:p>
            <a:r>
              <a:rPr lang="en-US" altLang="zh-CN" dirty="0" err="1"/>
              <a:t>Groundtruth</a:t>
            </a:r>
            <a:r>
              <a:rPr lang="en-US" altLang="zh-CN" dirty="0"/>
              <a:t>:</a:t>
            </a:r>
            <a:r>
              <a:rPr lang="zh-CN" altLang="en-US" dirty="0"/>
              <a:t> </a:t>
            </a:r>
            <a:r>
              <a:rPr lang="en-US" altLang="zh-CN" dirty="0"/>
              <a:t>“</a:t>
            </a:r>
            <a:r>
              <a:rPr lang="zh-CN" altLang="en-US" dirty="0"/>
              <a:t>知县便把那哥哥叫到面前</a:t>
            </a:r>
            <a:r>
              <a:rPr lang="en-US" altLang="zh-CN" dirty="0"/>
              <a:t>”</a:t>
            </a:r>
            <a:endParaRPr lang="zh-CN" altLang="en-US" dirty="0"/>
          </a:p>
          <a:p>
            <a:endParaRPr lang="en-US" altLang="zh-CN" dirty="0"/>
          </a:p>
          <a:p>
            <a:endParaRPr lang="zh-CN" altLang="en-US" dirty="0"/>
          </a:p>
          <a:p>
            <a:pPr marL="0" indent="0">
              <a:buNone/>
            </a:pPr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23332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189ABB-B805-1242-9779-1394D08B5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sz="4000" dirty="0"/>
              <a:t>Sentence</a:t>
            </a:r>
            <a:r>
              <a:rPr kumimoji="1" lang="zh-CN" altLang="en-US" sz="4000" dirty="0"/>
              <a:t> </a:t>
            </a:r>
            <a:r>
              <a:rPr kumimoji="1" lang="en-US" altLang="zh-CN" sz="4000" dirty="0"/>
              <a:t>Insertion</a:t>
            </a:r>
            <a:r>
              <a:rPr kumimoji="1" lang="zh-CN" altLang="en-US" sz="4000" dirty="0"/>
              <a:t>代替</a:t>
            </a:r>
            <a:r>
              <a:rPr kumimoji="1" lang="en-US" altLang="zh-CN" sz="4000" dirty="0"/>
              <a:t>N</a:t>
            </a:r>
            <a:r>
              <a:rPr lang="en" altLang="zh-CN" sz="4000" dirty="0" err="1"/>
              <a:t>ext</a:t>
            </a:r>
            <a:r>
              <a:rPr lang="zh-CN" altLang="en-US" sz="4000" dirty="0"/>
              <a:t> </a:t>
            </a:r>
            <a:r>
              <a:rPr lang="en-US" altLang="zh-CN" sz="4000" dirty="0"/>
              <a:t>S</a:t>
            </a:r>
            <a:r>
              <a:rPr lang="en" altLang="zh-CN" sz="4000" dirty="0" err="1"/>
              <a:t>entence</a:t>
            </a:r>
            <a:r>
              <a:rPr lang="en" altLang="zh-CN" sz="4000" dirty="0"/>
              <a:t> </a:t>
            </a:r>
            <a:r>
              <a:rPr lang="en-US" altLang="zh-CN" sz="4000" dirty="0"/>
              <a:t>P</a:t>
            </a:r>
            <a:r>
              <a:rPr lang="en" altLang="zh-CN" sz="4000" dirty="0" err="1"/>
              <a:t>rediction</a:t>
            </a:r>
            <a:r>
              <a:rPr lang="en" altLang="zh-CN" sz="4000" dirty="0"/>
              <a:t> </a:t>
            </a:r>
            <a:endParaRPr kumimoji="1" lang="zh-CN" altLang="en-US" sz="40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6C16CB0-D903-D14B-82AA-F435F180A5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sz="2400" dirty="0"/>
              <a:t>相比起</a:t>
            </a:r>
            <a:r>
              <a:rPr kumimoji="1" lang="en-US" altLang="zh-CN" sz="2400" dirty="0"/>
              <a:t>BERT</a:t>
            </a:r>
            <a:r>
              <a:rPr kumimoji="1" lang="zh-CN" altLang="en-US" sz="2400" dirty="0"/>
              <a:t>的</a:t>
            </a:r>
            <a:r>
              <a:rPr lang="en" altLang="zh-CN" sz="2400" dirty="0"/>
              <a:t>masked language modeling</a:t>
            </a:r>
            <a:r>
              <a:rPr lang="en-US" altLang="zh-CN" sz="2400" dirty="0"/>
              <a:t>(</a:t>
            </a:r>
            <a:r>
              <a:rPr kumimoji="1" lang="en-US" altLang="zh-CN" sz="2400" dirty="0"/>
              <a:t>MLM),</a:t>
            </a:r>
            <a:r>
              <a:rPr kumimoji="1" lang="zh-CN" altLang="en-US" sz="2400" dirty="0"/>
              <a:t> </a:t>
            </a:r>
            <a:r>
              <a:rPr lang="en" altLang="zh-CN" sz="2400" dirty="0"/>
              <a:t>next-sentence prediction</a:t>
            </a:r>
            <a:r>
              <a:rPr lang="en-US" altLang="zh-CN" sz="2400" dirty="0"/>
              <a:t>(</a:t>
            </a:r>
            <a:r>
              <a:rPr kumimoji="1" lang="en-US" altLang="zh-CN" sz="2400" dirty="0"/>
              <a:t>NSP)</a:t>
            </a:r>
            <a:r>
              <a:rPr kumimoji="1" lang="zh-CN" altLang="en-US" sz="2400" dirty="0"/>
              <a:t>任务显得过于简单，在</a:t>
            </a:r>
            <a:r>
              <a:rPr kumimoji="1" lang="en-US" altLang="zh-CN" sz="2400" dirty="0"/>
              <a:t>Roberta[1]</a:t>
            </a:r>
            <a:r>
              <a:rPr kumimoji="1" lang="zh-CN" altLang="en-US" sz="2400" dirty="0"/>
              <a:t>和</a:t>
            </a:r>
            <a:r>
              <a:rPr kumimoji="1" lang="en-US" altLang="zh-CN" sz="2400" dirty="0" err="1"/>
              <a:t>Xlnet</a:t>
            </a:r>
            <a:r>
              <a:rPr kumimoji="1" lang="en-US" altLang="zh-CN" sz="2400" dirty="0"/>
              <a:t>[2]</a:t>
            </a:r>
            <a:r>
              <a:rPr kumimoji="1" lang="zh-CN" altLang="en-US" sz="2400" dirty="0"/>
              <a:t>等研究中甚至将其去掉并获取了更优的效果。且根据</a:t>
            </a:r>
            <a:r>
              <a:rPr kumimoji="1" lang="en-US" altLang="zh-CN" sz="2400" dirty="0" err="1"/>
              <a:t>ALBert</a:t>
            </a:r>
            <a:r>
              <a:rPr kumimoji="1" lang="en-US" altLang="zh-CN" sz="2400" dirty="0"/>
              <a:t>[3]</a:t>
            </a:r>
            <a:r>
              <a:rPr kumimoji="1" lang="zh-CN" altLang="en-US" sz="2400" dirty="0"/>
              <a:t>中的研究表示，</a:t>
            </a:r>
            <a:r>
              <a:rPr kumimoji="1" lang="en-US" altLang="zh-CN" sz="2400" dirty="0"/>
              <a:t>NSP</a:t>
            </a:r>
            <a:r>
              <a:rPr kumimoji="1" lang="zh-CN" altLang="en-US" sz="2400" dirty="0"/>
              <a:t>的学到的更多是</a:t>
            </a:r>
            <a:r>
              <a:rPr kumimoji="1" lang="zh-CN" altLang="en-US" sz="2400" b="1" dirty="0"/>
              <a:t>主题信息</a:t>
            </a:r>
            <a:r>
              <a:rPr kumimoji="1" lang="zh-CN" altLang="en-US" sz="2400" dirty="0"/>
              <a:t>而不是</a:t>
            </a:r>
            <a:r>
              <a:rPr kumimoji="1" lang="zh-CN" altLang="en-US" sz="2400" b="1" dirty="0">
                <a:solidFill>
                  <a:schemeClr val="tx1"/>
                </a:solidFill>
              </a:rPr>
              <a:t>连贯性信息。</a:t>
            </a:r>
            <a:endParaRPr kumimoji="1" lang="en-US" altLang="zh-CN" sz="2400" dirty="0"/>
          </a:p>
          <a:p>
            <a:endParaRPr kumimoji="1" lang="en-US" altLang="zh-CN" sz="2400" dirty="0"/>
          </a:p>
          <a:p>
            <a:r>
              <a:rPr kumimoji="1" lang="en-US" altLang="zh-CN" sz="2400" dirty="0"/>
              <a:t>cmrc2019</a:t>
            </a:r>
            <a:r>
              <a:rPr kumimoji="1" lang="zh-CN" altLang="en-US" sz="2400" dirty="0"/>
              <a:t>句子位置预测本身就是一个可用于预训练的自监督方法，能够有效补充语言模型对连贯性和顺序学习的需求。</a:t>
            </a:r>
            <a:endParaRPr kumimoji="1" lang="en-US" altLang="zh-CN" sz="24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A5A5A49-05FF-5F4F-BB51-B0553F645C31}"/>
              </a:ext>
            </a:extLst>
          </p:cNvPr>
          <p:cNvSpPr txBox="1"/>
          <p:nvPr/>
        </p:nvSpPr>
        <p:spPr>
          <a:xfrm>
            <a:off x="389641" y="5542530"/>
            <a:ext cx="11802359" cy="10772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hangingPunct="0"/>
            <a:r>
              <a:rPr lang="en-US" altLang="zh-CN" sz="1600" dirty="0"/>
              <a:t>[1]</a:t>
            </a:r>
            <a:r>
              <a:rPr lang="zh-CN" altLang="en-US" sz="1600" dirty="0"/>
              <a:t> </a:t>
            </a:r>
            <a:r>
              <a:rPr lang="en" altLang="zh-CN" sz="1600" dirty="0"/>
              <a:t>Liu, </a:t>
            </a:r>
            <a:r>
              <a:rPr lang="en" altLang="zh-CN" sz="1600" dirty="0" err="1"/>
              <a:t>Yinhan</a:t>
            </a:r>
            <a:r>
              <a:rPr lang="en" altLang="zh-CN" sz="1600" dirty="0"/>
              <a:t>, et al. "Roberta: A robustly optimized </a:t>
            </a:r>
            <a:r>
              <a:rPr lang="en" altLang="zh-CN" sz="1600" dirty="0" err="1"/>
              <a:t>bert</a:t>
            </a:r>
            <a:r>
              <a:rPr lang="en" altLang="zh-CN" sz="1600" dirty="0"/>
              <a:t> pretraining approach." </a:t>
            </a:r>
            <a:r>
              <a:rPr lang="en" altLang="zh-CN" sz="1600" i="1" dirty="0" err="1"/>
              <a:t>arXiv</a:t>
            </a:r>
            <a:r>
              <a:rPr lang="en" altLang="zh-CN" sz="1600" i="1" dirty="0"/>
              <a:t> preprint arXiv:1907.11692</a:t>
            </a:r>
            <a:r>
              <a:rPr lang="en" altLang="zh-CN" sz="1600" dirty="0"/>
              <a:t> (2019).</a:t>
            </a:r>
          </a:p>
          <a:p>
            <a:pPr hangingPunct="0"/>
            <a:r>
              <a:rPr lang="en-US" altLang="zh-CN" sz="1600" dirty="0"/>
              <a:t>[2]</a:t>
            </a:r>
            <a:r>
              <a:rPr lang="zh-CN" altLang="en-US" sz="1600" dirty="0"/>
              <a:t> </a:t>
            </a:r>
            <a:r>
              <a:rPr lang="en" altLang="zh-CN" sz="1600" dirty="0"/>
              <a:t>Yang, </a:t>
            </a:r>
            <a:r>
              <a:rPr lang="en" altLang="zh-CN" sz="1600" dirty="0" err="1"/>
              <a:t>Zhilin</a:t>
            </a:r>
            <a:r>
              <a:rPr lang="en" altLang="zh-CN" sz="1600" dirty="0"/>
              <a:t>, et al. "</a:t>
            </a:r>
            <a:r>
              <a:rPr lang="en" altLang="zh-CN" sz="1600" dirty="0" err="1"/>
              <a:t>XLNet</a:t>
            </a:r>
            <a:r>
              <a:rPr lang="en" altLang="zh-CN" sz="1600" dirty="0"/>
              <a:t>: Generalized Autoregressive Pretraining for Language Understanding." </a:t>
            </a:r>
            <a:r>
              <a:rPr lang="en" altLang="zh-CN" sz="1600" i="1" dirty="0" err="1"/>
              <a:t>arXiv</a:t>
            </a:r>
            <a:r>
              <a:rPr lang="en" altLang="zh-CN" sz="1600" i="1" dirty="0"/>
              <a:t> preprint arXiv:1906.08237</a:t>
            </a:r>
            <a:r>
              <a:rPr lang="en" altLang="zh-CN" sz="1600" dirty="0"/>
              <a:t> (2019).</a:t>
            </a:r>
          </a:p>
          <a:p>
            <a:pPr hangingPunct="0"/>
            <a:r>
              <a:rPr lang="en-US" altLang="zh-CN" sz="1600" dirty="0"/>
              <a:t>[3]</a:t>
            </a:r>
            <a:r>
              <a:rPr lang="zh-CN" altLang="en-US" sz="1600" dirty="0"/>
              <a:t> </a:t>
            </a:r>
            <a:r>
              <a:rPr lang="en" altLang="zh-CN" sz="1600" dirty="0"/>
              <a:t>Lan, </a:t>
            </a:r>
            <a:r>
              <a:rPr lang="en" altLang="zh-CN" sz="1600" dirty="0" err="1"/>
              <a:t>Zhenzhong</a:t>
            </a:r>
            <a:r>
              <a:rPr lang="en" altLang="zh-CN" sz="1600" dirty="0"/>
              <a:t>, et al. "ALBERT: A Lite BERT for Self-supervised Learning of Language Representations." </a:t>
            </a:r>
            <a:r>
              <a:rPr lang="en" altLang="zh-CN" sz="1600" i="1" dirty="0" err="1"/>
              <a:t>arXiv</a:t>
            </a:r>
            <a:r>
              <a:rPr lang="en" altLang="zh-CN" sz="1600" i="1" dirty="0"/>
              <a:t> preprint arXiv:1909.11942</a:t>
            </a:r>
            <a:r>
              <a:rPr lang="en" altLang="zh-CN" sz="1600" dirty="0"/>
              <a:t> (2019).</a:t>
            </a:r>
            <a:endParaRPr kumimoji="0" lang="zh-CN" alt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681684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189ABB-B805-1242-9779-1394D08B5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3" y="-7416"/>
            <a:ext cx="10515600" cy="960000"/>
          </a:xfrm>
        </p:spPr>
        <p:txBody>
          <a:bodyPr/>
          <a:lstStyle/>
          <a:p>
            <a:r>
              <a:rPr kumimoji="1" lang="en-US" altLang="zh-CN" dirty="0"/>
              <a:t>Sentence</a:t>
            </a:r>
            <a:r>
              <a:rPr kumimoji="1" lang="zh-CN" altLang="en-US" dirty="0"/>
              <a:t> </a:t>
            </a:r>
            <a:r>
              <a:rPr kumimoji="1" lang="en-US" altLang="zh-CN" dirty="0"/>
              <a:t>Insertion</a:t>
            </a:r>
            <a:r>
              <a:rPr kumimoji="1" lang="zh-CN" altLang="en-US" dirty="0"/>
              <a:t>具体实现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6C16CB0-D903-D14B-82AA-F435F180A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966" y="4329620"/>
            <a:ext cx="10358156" cy="2279523"/>
          </a:xfrm>
        </p:spPr>
        <p:txBody>
          <a:bodyPr>
            <a:normAutofit/>
          </a:bodyPr>
          <a:lstStyle/>
          <a:p>
            <a:r>
              <a:rPr kumimoji="1" lang="zh-CN" altLang="en-US" sz="2400" dirty="0"/>
              <a:t>在预训练的过程中每个样本</a:t>
            </a:r>
            <a:r>
              <a:rPr kumimoji="1" lang="en-US" altLang="zh-CN" sz="2400" dirty="0"/>
              <a:t>50%</a:t>
            </a:r>
            <a:r>
              <a:rPr kumimoji="1" lang="zh-CN" altLang="en-US" sz="2400" dirty="0"/>
              <a:t>从中随机选择一句句子取出，</a:t>
            </a:r>
            <a:r>
              <a:rPr kumimoji="1" lang="en-US" altLang="zh-CN" sz="2400" dirty="0"/>
              <a:t>50%</a:t>
            </a:r>
            <a:r>
              <a:rPr kumimoji="1" lang="zh-CN" altLang="en-US" sz="2400" dirty="0"/>
              <a:t>从其他文章随机选择一句句子作为</a:t>
            </a:r>
            <a:r>
              <a:rPr kumimoji="1" lang="en-US" altLang="zh-CN" sz="2400" dirty="0" err="1"/>
              <a:t>segA</a:t>
            </a:r>
            <a:r>
              <a:rPr kumimoji="1" lang="zh-CN" altLang="en-US" sz="2400" dirty="0"/>
              <a:t>，其余作为</a:t>
            </a:r>
            <a:r>
              <a:rPr kumimoji="1" lang="en-US" altLang="zh-CN" sz="2400" dirty="0" err="1"/>
              <a:t>segB</a:t>
            </a:r>
            <a:r>
              <a:rPr kumimoji="1" lang="zh-CN" altLang="en-US" sz="2400" dirty="0"/>
              <a:t>。</a:t>
            </a:r>
            <a:endParaRPr kumimoji="1" lang="en-US" altLang="zh-CN" sz="2400" dirty="0"/>
          </a:p>
          <a:p>
            <a:r>
              <a:rPr kumimoji="1" lang="zh-CN" altLang="en-US" sz="2400" dirty="0"/>
              <a:t>在文中随机放置</a:t>
            </a:r>
            <a:r>
              <a:rPr kumimoji="1" lang="en-US" altLang="zh-CN" sz="2400" dirty="0"/>
              <a:t>(1)~(</a:t>
            </a:r>
            <a:r>
              <a:rPr kumimoji="1" lang="zh-CN" altLang="en-US" sz="2400" dirty="0"/>
              <a:t>句子数</a:t>
            </a:r>
            <a:r>
              <a:rPr kumimoji="1" lang="en-US" altLang="zh-CN" sz="2400" dirty="0"/>
              <a:t>+1)</a:t>
            </a:r>
            <a:r>
              <a:rPr kumimoji="1" lang="zh-CN" altLang="en-US" sz="2400" dirty="0"/>
              <a:t>个</a:t>
            </a:r>
            <a:r>
              <a:rPr kumimoji="1" lang="en-US" altLang="zh-CN" sz="2400" dirty="0"/>
              <a:t>[MASK_SEN]</a:t>
            </a:r>
            <a:r>
              <a:rPr kumimoji="1" lang="zh-CN" altLang="en-US" sz="2400" dirty="0"/>
              <a:t>的标识作为目标</a:t>
            </a:r>
            <a:r>
              <a:rPr kumimoji="1" lang="en-US" altLang="zh-CN" sz="2400" dirty="0"/>
              <a:t>label</a:t>
            </a:r>
            <a:r>
              <a:rPr kumimoji="1" lang="zh-CN" altLang="en-US" sz="2400" dirty="0"/>
              <a:t>。计算分类</a:t>
            </a:r>
            <a:r>
              <a:rPr kumimoji="1" lang="en-US" altLang="zh-CN" sz="2400" dirty="0"/>
              <a:t>loss</a:t>
            </a:r>
            <a:r>
              <a:rPr kumimoji="1" lang="zh-CN" altLang="en-US" sz="2400" dirty="0"/>
              <a:t>的时候如果</a:t>
            </a:r>
            <a:r>
              <a:rPr kumimoji="1" lang="en-US" altLang="zh-CN" sz="2400" dirty="0" err="1"/>
              <a:t>segA</a:t>
            </a:r>
            <a:r>
              <a:rPr kumimoji="1" lang="zh-CN" altLang="en-US" sz="2400" dirty="0"/>
              <a:t>选自其他文章，</a:t>
            </a:r>
            <a:r>
              <a:rPr kumimoji="1" lang="en-US" altLang="zh-CN" sz="2400" dirty="0"/>
              <a:t>[CLS]</a:t>
            </a:r>
            <a:r>
              <a:rPr kumimoji="1" lang="zh-CN" altLang="en-US" sz="2400" dirty="0"/>
              <a:t>位置为</a:t>
            </a:r>
            <a:r>
              <a:rPr kumimoji="1" lang="en-US" altLang="zh-CN" sz="2400" dirty="0"/>
              <a:t>1</a:t>
            </a:r>
            <a:r>
              <a:rPr kumimoji="1" lang="zh-CN" altLang="en-US" sz="2400" dirty="0"/>
              <a:t>，否则对应的</a:t>
            </a:r>
            <a:r>
              <a:rPr kumimoji="1" lang="en-US" altLang="zh-CN" sz="2400" dirty="0"/>
              <a:t>[MASK_SEN]</a:t>
            </a:r>
            <a:r>
              <a:rPr kumimoji="1" lang="zh-CN" altLang="en-US" sz="2400" dirty="0"/>
              <a:t>位置为</a:t>
            </a:r>
            <a:r>
              <a:rPr kumimoji="1" lang="en-US" altLang="zh-CN" sz="2400" dirty="0"/>
              <a:t>1</a:t>
            </a:r>
            <a:r>
              <a:rPr kumimoji="1" lang="zh-CN" altLang="en-US" sz="2400" dirty="0"/>
              <a:t>。</a:t>
            </a:r>
            <a:endParaRPr kumimoji="1" lang="en-US" altLang="zh-CN" sz="24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0969C54-1439-6949-B09D-A492B7B6DE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524" y="648183"/>
            <a:ext cx="7960933" cy="3677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873900"/>
      </p:ext>
    </p:extLst>
  </p:cSld>
  <p:clrMapOvr>
    <a:masterClrMapping/>
  </p:clrMapOvr>
</p:sld>
</file>

<file path=ppt/theme/theme1.xml><?xml version="1.0" encoding="utf-8"?>
<a:theme xmlns:a="http://schemas.openxmlformats.org/drawingml/2006/main" name="gammalab2">
  <a:themeElements>
    <a:clrScheme name="Office 主题​​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主题​​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gammalab2" id="{D2E90824-926E-EA45-8D53-266F1FA08DAB}" vid="{64A9C434-6F30-DE42-A818-C97D9A6B4429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gammalab2</Template>
  <TotalTime>6027</TotalTime>
  <Words>4944</Words>
  <Application>Microsoft Macintosh PowerPoint</Application>
  <PresentationFormat>宽屏</PresentationFormat>
  <Paragraphs>471</Paragraphs>
  <Slides>27</Slides>
  <Notes>26</Notes>
  <HiddenSlides>1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6" baseType="lpstr">
      <vt:lpstr>等线</vt:lpstr>
      <vt:lpstr>SimSun</vt:lpstr>
      <vt:lpstr>微软雅黑</vt:lpstr>
      <vt:lpstr>Arial</vt:lpstr>
      <vt:lpstr>Calibri</vt:lpstr>
      <vt:lpstr>Cambria Math</vt:lpstr>
      <vt:lpstr>Helvetica</vt:lpstr>
      <vt:lpstr>Times New Roman</vt:lpstr>
      <vt:lpstr>gammalab2</vt:lpstr>
      <vt:lpstr>PowerPoint 演示文稿</vt:lpstr>
      <vt:lpstr>平安集团Gammalab在国际国内AI竞赛多次获奖</vt:lpstr>
      <vt:lpstr>报告纲要</vt:lpstr>
      <vt:lpstr>本次竞赛训练策略</vt:lpstr>
      <vt:lpstr>BERT模型性能优化</vt:lpstr>
      <vt:lpstr>预训练语料丰富</vt:lpstr>
      <vt:lpstr>错误分析1</vt:lpstr>
      <vt:lpstr>Sentence Insertion代替Next Sentence Prediction </vt:lpstr>
      <vt:lpstr>Sentence Insertion具体实现</vt:lpstr>
      <vt:lpstr>SiBert(Bert+SI)结果</vt:lpstr>
      <vt:lpstr>简单数据增强 </vt:lpstr>
      <vt:lpstr>错误分析2</vt:lpstr>
      <vt:lpstr>动态预测</vt:lpstr>
      <vt:lpstr>错误分析3</vt:lpstr>
      <vt:lpstr>SentencePiece</vt:lpstr>
      <vt:lpstr>错误分析4</vt:lpstr>
      <vt:lpstr>句子篇章关系预测预训练任务</vt:lpstr>
      <vt:lpstr>动态数据增强</vt:lpstr>
      <vt:lpstr>预训练模型的领域迁移</vt:lpstr>
      <vt:lpstr>模型集成</vt:lpstr>
      <vt:lpstr>消融实验各改进提升</vt:lpstr>
      <vt:lpstr>进阶讨论：SiBert在其他任务上的表现</vt:lpstr>
      <vt:lpstr>字模型or词模型？</vt:lpstr>
      <vt:lpstr>SiBert or 2SiBert</vt:lpstr>
      <vt:lpstr>PowerPoint 演示文稿</vt:lpstr>
      <vt:lpstr>参赛方案总结 </vt:lpstr>
      <vt:lpstr>总结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CMRC2019报告</dc:title>
  <dc:creator>cj c</dc:creator>
  <cp:lastModifiedBy>cj c</cp:lastModifiedBy>
  <cp:revision>337</cp:revision>
  <dcterms:created xsi:type="dcterms:W3CDTF">2019-10-06T09:37:43Z</dcterms:created>
  <dcterms:modified xsi:type="dcterms:W3CDTF">2019-10-19T05:54:12Z</dcterms:modified>
</cp:coreProperties>
</file>